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2.xml" ContentType="application/vnd.openxmlformats-officedocument.drawingml.chart+xml"/>
  <Override PartName="/ppt/comments/comment3.xml" ContentType="application/vnd.openxmlformats-officedocument.presentationml.comments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5" r:id="rId1"/>
  </p:sldMasterIdLst>
  <p:notesMasterIdLst>
    <p:notesMasterId r:id="rId45"/>
  </p:notesMasterIdLst>
  <p:sldIdLst>
    <p:sldId id="325" r:id="rId2"/>
    <p:sldId id="330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70" r:id="rId11"/>
    <p:sldId id="371" r:id="rId12"/>
    <p:sldId id="331" r:id="rId13"/>
    <p:sldId id="334" r:id="rId14"/>
    <p:sldId id="332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65" r:id="rId36"/>
    <p:sldId id="366" r:id="rId37"/>
    <p:sldId id="367" r:id="rId38"/>
    <p:sldId id="368" r:id="rId39"/>
    <p:sldId id="369" r:id="rId40"/>
    <p:sldId id="356" r:id="rId41"/>
    <p:sldId id="357" r:id="rId42"/>
    <p:sldId id="372" r:id="rId43"/>
    <p:sldId id="329" r:id="rId44"/>
  </p:sldIdLst>
  <p:sldSz cx="12192000" cy="6858000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IRANYekan" panose="020B0506030804020204" pitchFamily="34" charset="-78"/>
      <p:regular r:id="rId47"/>
      <p:bold r:id="rId48"/>
    </p:embeddedFont>
    <p:embeddedFont>
      <p:font typeface="IRANYekan ExtraBlack" panose="020B0506030804020204" pitchFamily="34" charset="-78"/>
      <p:bold r:id="rId49"/>
    </p:embeddedFont>
    <p:embeddedFont>
      <p:font typeface="IRANYekan ExtraBold" panose="020B0506030804020204" pitchFamily="34" charset="-78"/>
      <p:bold r:id="rId50"/>
    </p:embeddedFont>
    <p:embeddedFont>
      <p:font typeface="IRANYekan Light" panose="020B0506030804020204" pitchFamily="34" charset="-78"/>
      <p:regular r:id="rId51"/>
    </p:embeddedFont>
    <p:embeddedFont>
      <p:font typeface="TT Norms Black" panose="020B0604020202020204" charset="0"/>
      <p:bold r:id="rId52"/>
    </p:embeddedFont>
    <p:embeddedFont>
      <p:font typeface="TT Norms Bold" panose="020B0604020202020204" charset="0"/>
      <p:bold r:id="rId53"/>
    </p:embeddedFont>
    <p:embeddedFont>
      <p:font typeface="TT Norms Regular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min pishehvar" initials="rp" lastIdx="5" clrIdx="0">
    <p:extLst>
      <p:ext uri="{19B8F6BF-5375-455C-9EA6-DF929625EA0E}">
        <p15:presenceInfo xmlns:p15="http://schemas.microsoft.com/office/powerpoint/2012/main" userId="30083ae7ebf520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1D64"/>
    <a:srgbClr val="003366"/>
    <a:srgbClr val="001F6C"/>
    <a:srgbClr val="001445"/>
    <a:srgbClr val="7CCAB0"/>
    <a:srgbClr val="FFEDC3"/>
    <a:srgbClr val="03D3AA"/>
    <a:srgbClr val="E2AC00"/>
    <a:srgbClr val="1C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0" autoAdjust="0"/>
    <p:restoredTop sz="93922" autoAdjust="0"/>
  </p:normalViewPr>
  <p:slideViewPr>
    <p:cSldViewPr snapToGrid="0">
      <p:cViewPr varScale="1">
        <p:scale>
          <a:sx n="75" d="100"/>
          <a:sy n="75" d="100"/>
        </p:scale>
        <p:origin x="36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Sheet1!$A$1:$A$201</c:f>
              <c:numCache>
                <c:formatCode>General</c:formatCode>
                <c:ptCount val="20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755</c:v>
                </c:pt>
                <c:pt idx="152">
                  <c:v>760</c:v>
                </c:pt>
                <c:pt idx="153">
                  <c:v>765</c:v>
                </c:pt>
                <c:pt idx="154">
                  <c:v>770</c:v>
                </c:pt>
                <c:pt idx="155">
                  <c:v>775</c:v>
                </c:pt>
                <c:pt idx="156">
                  <c:v>780</c:v>
                </c:pt>
                <c:pt idx="157">
                  <c:v>785</c:v>
                </c:pt>
                <c:pt idx="158">
                  <c:v>790</c:v>
                </c:pt>
                <c:pt idx="159">
                  <c:v>795</c:v>
                </c:pt>
                <c:pt idx="160">
                  <c:v>800</c:v>
                </c:pt>
                <c:pt idx="161">
                  <c:v>805</c:v>
                </c:pt>
                <c:pt idx="162">
                  <c:v>810</c:v>
                </c:pt>
                <c:pt idx="163">
                  <c:v>815</c:v>
                </c:pt>
                <c:pt idx="164">
                  <c:v>820</c:v>
                </c:pt>
                <c:pt idx="165">
                  <c:v>825</c:v>
                </c:pt>
                <c:pt idx="166">
                  <c:v>830</c:v>
                </c:pt>
                <c:pt idx="167">
                  <c:v>835</c:v>
                </c:pt>
                <c:pt idx="168">
                  <c:v>840</c:v>
                </c:pt>
                <c:pt idx="169">
                  <c:v>845</c:v>
                </c:pt>
                <c:pt idx="170">
                  <c:v>850</c:v>
                </c:pt>
                <c:pt idx="171">
                  <c:v>855</c:v>
                </c:pt>
                <c:pt idx="172">
                  <c:v>860</c:v>
                </c:pt>
                <c:pt idx="173">
                  <c:v>865</c:v>
                </c:pt>
                <c:pt idx="174">
                  <c:v>870</c:v>
                </c:pt>
                <c:pt idx="175">
                  <c:v>875</c:v>
                </c:pt>
                <c:pt idx="176">
                  <c:v>880</c:v>
                </c:pt>
                <c:pt idx="177">
                  <c:v>885</c:v>
                </c:pt>
                <c:pt idx="178">
                  <c:v>890</c:v>
                </c:pt>
                <c:pt idx="179">
                  <c:v>895</c:v>
                </c:pt>
                <c:pt idx="180">
                  <c:v>900</c:v>
                </c:pt>
                <c:pt idx="181">
                  <c:v>905</c:v>
                </c:pt>
                <c:pt idx="182">
                  <c:v>910</c:v>
                </c:pt>
                <c:pt idx="183">
                  <c:v>915</c:v>
                </c:pt>
                <c:pt idx="184">
                  <c:v>920</c:v>
                </c:pt>
                <c:pt idx="185">
                  <c:v>925</c:v>
                </c:pt>
                <c:pt idx="186">
                  <c:v>930</c:v>
                </c:pt>
                <c:pt idx="187">
                  <c:v>935</c:v>
                </c:pt>
                <c:pt idx="188">
                  <c:v>940</c:v>
                </c:pt>
                <c:pt idx="189">
                  <c:v>945</c:v>
                </c:pt>
                <c:pt idx="190">
                  <c:v>950</c:v>
                </c:pt>
                <c:pt idx="191">
                  <c:v>955</c:v>
                </c:pt>
                <c:pt idx="192">
                  <c:v>960</c:v>
                </c:pt>
                <c:pt idx="193">
                  <c:v>965</c:v>
                </c:pt>
                <c:pt idx="194">
                  <c:v>970</c:v>
                </c:pt>
                <c:pt idx="195">
                  <c:v>975</c:v>
                </c:pt>
                <c:pt idx="196">
                  <c:v>980</c:v>
                </c:pt>
                <c:pt idx="197">
                  <c:v>985</c:v>
                </c:pt>
                <c:pt idx="198">
                  <c:v>990</c:v>
                </c:pt>
                <c:pt idx="199">
                  <c:v>995</c:v>
                </c:pt>
                <c:pt idx="200">
                  <c:v>1000</c:v>
                </c:pt>
              </c:numCache>
            </c:numRef>
          </c:cat>
          <c:val>
            <c:numRef>
              <c:f>Sheet1!$B$1:$B$201</c:f>
              <c:numCache>
                <c:formatCode>General</c:formatCode>
                <c:ptCount val="201"/>
                <c:pt idx="0">
                  <c:v>0</c:v>
                </c:pt>
                <c:pt idx="1">
                  <c:v>8.7155742747658166E-2</c:v>
                </c:pt>
                <c:pt idx="2">
                  <c:v>0.17364817766693033</c:v>
                </c:pt>
                <c:pt idx="3">
                  <c:v>0.25881904510252074</c:v>
                </c:pt>
                <c:pt idx="4">
                  <c:v>0.34202014332566871</c:v>
                </c:pt>
                <c:pt idx="5">
                  <c:v>0.42261826174069944</c:v>
                </c:pt>
                <c:pt idx="6">
                  <c:v>0.49999999999999994</c:v>
                </c:pt>
                <c:pt idx="7">
                  <c:v>0.57357643635104605</c:v>
                </c:pt>
                <c:pt idx="8">
                  <c:v>0.64278760968653925</c:v>
                </c:pt>
                <c:pt idx="9">
                  <c:v>0.70710678118654746</c:v>
                </c:pt>
                <c:pt idx="10">
                  <c:v>0.76604444311897801</c:v>
                </c:pt>
                <c:pt idx="11">
                  <c:v>0.8191520442889918</c:v>
                </c:pt>
                <c:pt idx="12">
                  <c:v>0.8660254037844386</c:v>
                </c:pt>
                <c:pt idx="13">
                  <c:v>0.90630778703664994</c:v>
                </c:pt>
                <c:pt idx="14">
                  <c:v>0.93969262078590832</c:v>
                </c:pt>
                <c:pt idx="15">
                  <c:v>0.96592582628906831</c:v>
                </c:pt>
                <c:pt idx="16">
                  <c:v>0.98480775301220802</c:v>
                </c:pt>
                <c:pt idx="17">
                  <c:v>0.99619469809174555</c:v>
                </c:pt>
                <c:pt idx="18">
                  <c:v>1</c:v>
                </c:pt>
                <c:pt idx="19">
                  <c:v>0.99619469809174555</c:v>
                </c:pt>
                <c:pt idx="20">
                  <c:v>0.98480775301220802</c:v>
                </c:pt>
                <c:pt idx="21">
                  <c:v>0.96592582628906831</c:v>
                </c:pt>
                <c:pt idx="22">
                  <c:v>0.93969262078590843</c:v>
                </c:pt>
                <c:pt idx="23">
                  <c:v>0.90630778703665005</c:v>
                </c:pt>
                <c:pt idx="24">
                  <c:v>0.86602540378443871</c:v>
                </c:pt>
                <c:pt idx="25">
                  <c:v>0.81915204428899202</c:v>
                </c:pt>
                <c:pt idx="26">
                  <c:v>0.76604444311897801</c:v>
                </c:pt>
                <c:pt idx="27">
                  <c:v>0.70710678118654757</c:v>
                </c:pt>
                <c:pt idx="28">
                  <c:v>0.64278760968653947</c:v>
                </c:pt>
                <c:pt idx="29">
                  <c:v>0.57357643635104594</c:v>
                </c:pt>
                <c:pt idx="30">
                  <c:v>0.49999999999999994</c:v>
                </c:pt>
                <c:pt idx="31">
                  <c:v>0.4226182617406995</c:v>
                </c:pt>
                <c:pt idx="32">
                  <c:v>0.34202014332566888</c:v>
                </c:pt>
                <c:pt idx="33">
                  <c:v>0.25881904510252102</c:v>
                </c:pt>
                <c:pt idx="34">
                  <c:v>0.17364817766693069</c:v>
                </c:pt>
                <c:pt idx="35">
                  <c:v>8.7155742747658194E-2</c:v>
                </c:pt>
                <c:pt idx="36">
                  <c:v>1.22514845490862E-16</c:v>
                </c:pt>
                <c:pt idx="37">
                  <c:v>-8.7155742747657944E-2</c:v>
                </c:pt>
                <c:pt idx="38">
                  <c:v>-0.17364817766693047</c:v>
                </c:pt>
                <c:pt idx="39">
                  <c:v>-0.25881904510252035</c:v>
                </c:pt>
                <c:pt idx="40">
                  <c:v>-0.34202014332566866</c:v>
                </c:pt>
                <c:pt idx="41">
                  <c:v>-0.42261826174069927</c:v>
                </c:pt>
                <c:pt idx="42">
                  <c:v>-0.50000000000000011</c:v>
                </c:pt>
                <c:pt idx="43">
                  <c:v>-0.57357643635104583</c:v>
                </c:pt>
                <c:pt idx="44">
                  <c:v>-0.64278760968653925</c:v>
                </c:pt>
                <c:pt idx="45">
                  <c:v>-0.70710678118654746</c:v>
                </c:pt>
                <c:pt idx="46">
                  <c:v>-0.7660444431189779</c:v>
                </c:pt>
                <c:pt idx="47">
                  <c:v>-0.81915204428899158</c:v>
                </c:pt>
                <c:pt idx="48">
                  <c:v>-0.86602540378443837</c:v>
                </c:pt>
                <c:pt idx="49">
                  <c:v>-0.90630778703665005</c:v>
                </c:pt>
                <c:pt idx="50">
                  <c:v>-0.93969262078590821</c:v>
                </c:pt>
                <c:pt idx="51">
                  <c:v>-0.96592582628906831</c:v>
                </c:pt>
                <c:pt idx="52">
                  <c:v>-0.98480775301220802</c:v>
                </c:pt>
                <c:pt idx="53">
                  <c:v>-0.99619469809174555</c:v>
                </c:pt>
                <c:pt idx="54">
                  <c:v>-1</c:v>
                </c:pt>
                <c:pt idx="55">
                  <c:v>-0.99619469809174555</c:v>
                </c:pt>
                <c:pt idx="56">
                  <c:v>-0.98480775301220813</c:v>
                </c:pt>
                <c:pt idx="57">
                  <c:v>-0.96592582628906842</c:v>
                </c:pt>
                <c:pt idx="58">
                  <c:v>-0.93969262078590832</c:v>
                </c:pt>
                <c:pt idx="59">
                  <c:v>-0.90630778703665027</c:v>
                </c:pt>
                <c:pt idx="60">
                  <c:v>-0.8660254037844386</c:v>
                </c:pt>
                <c:pt idx="61">
                  <c:v>-0.8191520442889918</c:v>
                </c:pt>
                <c:pt idx="62">
                  <c:v>-0.76604444311897812</c:v>
                </c:pt>
                <c:pt idx="63">
                  <c:v>-0.70710678118654768</c:v>
                </c:pt>
                <c:pt idx="64">
                  <c:v>-0.64278760968653958</c:v>
                </c:pt>
                <c:pt idx="65">
                  <c:v>-0.57357643635104649</c:v>
                </c:pt>
                <c:pt idx="66">
                  <c:v>-0.50000000000000044</c:v>
                </c:pt>
                <c:pt idx="67">
                  <c:v>-0.42261826174069922</c:v>
                </c:pt>
                <c:pt idx="68">
                  <c:v>-0.34202014332566943</c:v>
                </c:pt>
                <c:pt idx="69">
                  <c:v>-0.25881904510252068</c:v>
                </c:pt>
                <c:pt idx="70">
                  <c:v>-0.17364817766693039</c:v>
                </c:pt>
                <c:pt idx="71">
                  <c:v>-8.7155742747658319E-2</c:v>
                </c:pt>
                <c:pt idx="72">
                  <c:v>-2.45029690981724E-16</c:v>
                </c:pt>
                <c:pt idx="73">
                  <c:v>8.7155742747657833E-2</c:v>
                </c:pt>
                <c:pt idx="74">
                  <c:v>0.17364817766692991</c:v>
                </c:pt>
                <c:pt idx="75">
                  <c:v>0.25881904510252107</c:v>
                </c:pt>
                <c:pt idx="76">
                  <c:v>0.34202014332566893</c:v>
                </c:pt>
                <c:pt idx="77">
                  <c:v>0.42261826174069878</c:v>
                </c:pt>
                <c:pt idx="78">
                  <c:v>0.49999999999999928</c:v>
                </c:pt>
                <c:pt idx="79">
                  <c:v>0.57357643635104605</c:v>
                </c:pt>
                <c:pt idx="80">
                  <c:v>0.64278760968653914</c:v>
                </c:pt>
                <c:pt idx="81">
                  <c:v>0.70710678118654735</c:v>
                </c:pt>
                <c:pt idx="82">
                  <c:v>0.76604444311897779</c:v>
                </c:pt>
                <c:pt idx="83">
                  <c:v>0.81915204428899147</c:v>
                </c:pt>
                <c:pt idx="84">
                  <c:v>0.86602540378443882</c:v>
                </c:pt>
                <c:pt idx="85">
                  <c:v>0.90630778703665005</c:v>
                </c:pt>
                <c:pt idx="86">
                  <c:v>0.93969262078590809</c:v>
                </c:pt>
                <c:pt idx="87">
                  <c:v>0.96592582628906809</c:v>
                </c:pt>
                <c:pt idx="88">
                  <c:v>0.98480775301220802</c:v>
                </c:pt>
                <c:pt idx="89">
                  <c:v>0.99619469809174555</c:v>
                </c:pt>
                <c:pt idx="90">
                  <c:v>1</c:v>
                </c:pt>
                <c:pt idx="91">
                  <c:v>0.99619469809174555</c:v>
                </c:pt>
                <c:pt idx="92">
                  <c:v>0.98480775301220813</c:v>
                </c:pt>
                <c:pt idx="93">
                  <c:v>0.96592582628906842</c:v>
                </c:pt>
                <c:pt idx="94">
                  <c:v>0.93969262078590865</c:v>
                </c:pt>
                <c:pt idx="95">
                  <c:v>0.90630778703665027</c:v>
                </c:pt>
                <c:pt idx="96">
                  <c:v>0.86602540378443915</c:v>
                </c:pt>
                <c:pt idx="97">
                  <c:v>0.81915204428899135</c:v>
                </c:pt>
                <c:pt idx="98">
                  <c:v>0.76604444311897757</c:v>
                </c:pt>
                <c:pt idx="99">
                  <c:v>0.70710678118654835</c:v>
                </c:pt>
                <c:pt idx="100">
                  <c:v>0.64278760968654036</c:v>
                </c:pt>
                <c:pt idx="101">
                  <c:v>0.57357643635104727</c:v>
                </c:pt>
                <c:pt idx="102">
                  <c:v>0.49999999999999978</c:v>
                </c:pt>
                <c:pt idx="103">
                  <c:v>0.42261826174069933</c:v>
                </c:pt>
                <c:pt idx="104">
                  <c:v>0.34202014332566871</c:v>
                </c:pt>
                <c:pt idx="105">
                  <c:v>0.25881904510252079</c:v>
                </c:pt>
                <c:pt idx="106">
                  <c:v>0.1736481776669305</c:v>
                </c:pt>
                <c:pt idx="107">
                  <c:v>8.7155742747658443E-2</c:v>
                </c:pt>
                <c:pt idx="108">
                  <c:v>3.67544536472586E-16</c:v>
                </c:pt>
                <c:pt idx="109">
                  <c:v>-8.7155742747657708E-2</c:v>
                </c:pt>
                <c:pt idx="110">
                  <c:v>-0.17364817766692978</c:v>
                </c:pt>
                <c:pt idx="111">
                  <c:v>-0.25881904510252013</c:v>
                </c:pt>
                <c:pt idx="112">
                  <c:v>-0.34202014332566799</c:v>
                </c:pt>
                <c:pt idx="113">
                  <c:v>-0.42261826174069866</c:v>
                </c:pt>
                <c:pt idx="114">
                  <c:v>-0.49999999999999917</c:v>
                </c:pt>
                <c:pt idx="115">
                  <c:v>-0.57357643635104671</c:v>
                </c:pt>
                <c:pt idx="116">
                  <c:v>-0.64278760968653981</c:v>
                </c:pt>
                <c:pt idx="117">
                  <c:v>-0.70710678118654791</c:v>
                </c:pt>
                <c:pt idx="118">
                  <c:v>-0.76604444311897713</c:v>
                </c:pt>
                <c:pt idx="119">
                  <c:v>-0.81915204428899091</c:v>
                </c:pt>
                <c:pt idx="120">
                  <c:v>-0.86602540378443871</c:v>
                </c:pt>
                <c:pt idx="121">
                  <c:v>-0.90630778703665005</c:v>
                </c:pt>
                <c:pt idx="122">
                  <c:v>-0.93969262078590843</c:v>
                </c:pt>
                <c:pt idx="123">
                  <c:v>-0.9659258262890682</c:v>
                </c:pt>
                <c:pt idx="124">
                  <c:v>-0.98480775301220802</c:v>
                </c:pt>
                <c:pt idx="125">
                  <c:v>-0.99619469809174555</c:v>
                </c:pt>
                <c:pt idx="126">
                  <c:v>-1</c:v>
                </c:pt>
                <c:pt idx="127">
                  <c:v>-0.99619469809174555</c:v>
                </c:pt>
                <c:pt idx="128">
                  <c:v>-0.98480775301220813</c:v>
                </c:pt>
                <c:pt idx="129">
                  <c:v>-0.96592582628906842</c:v>
                </c:pt>
                <c:pt idx="130">
                  <c:v>-0.93969262078590865</c:v>
                </c:pt>
                <c:pt idx="131">
                  <c:v>-0.90630778703665038</c:v>
                </c:pt>
                <c:pt idx="132">
                  <c:v>-0.86602540378443915</c:v>
                </c:pt>
                <c:pt idx="133">
                  <c:v>-0.81915204428899147</c:v>
                </c:pt>
                <c:pt idx="134">
                  <c:v>-0.76604444311897768</c:v>
                </c:pt>
                <c:pt idx="135">
                  <c:v>-0.70710678118654846</c:v>
                </c:pt>
                <c:pt idx="136">
                  <c:v>-0.64278760968654047</c:v>
                </c:pt>
                <c:pt idx="137">
                  <c:v>-0.57357643635104738</c:v>
                </c:pt>
                <c:pt idx="138">
                  <c:v>-0.49999999999999989</c:v>
                </c:pt>
                <c:pt idx="139">
                  <c:v>-0.42261826174069944</c:v>
                </c:pt>
                <c:pt idx="140">
                  <c:v>-0.34202014332566882</c:v>
                </c:pt>
                <c:pt idx="141">
                  <c:v>-0.25881904510252096</c:v>
                </c:pt>
                <c:pt idx="142">
                  <c:v>-0.17364817766693064</c:v>
                </c:pt>
                <c:pt idx="143">
                  <c:v>-8.7155742747658554E-2</c:v>
                </c:pt>
                <c:pt idx="144">
                  <c:v>-4.90059381963448E-16</c:v>
                </c:pt>
                <c:pt idx="145">
                  <c:v>8.7155742747657583E-2</c:v>
                </c:pt>
                <c:pt idx="146">
                  <c:v>0.17364817766692967</c:v>
                </c:pt>
                <c:pt idx="147">
                  <c:v>0.25881904510252002</c:v>
                </c:pt>
                <c:pt idx="148">
                  <c:v>0.34202014332566788</c:v>
                </c:pt>
                <c:pt idx="149">
                  <c:v>0.42261826174070016</c:v>
                </c:pt>
                <c:pt idx="150">
                  <c:v>0.50000000000000056</c:v>
                </c:pt>
                <c:pt idx="151">
                  <c:v>0.5735764363510466</c:v>
                </c:pt>
                <c:pt idx="152">
                  <c:v>0.6427876096865397</c:v>
                </c:pt>
                <c:pt idx="153">
                  <c:v>0.70710678118654779</c:v>
                </c:pt>
                <c:pt idx="154">
                  <c:v>0.76604444311897701</c:v>
                </c:pt>
                <c:pt idx="155">
                  <c:v>0.81915204428899091</c:v>
                </c:pt>
                <c:pt idx="156">
                  <c:v>0.86602540378443782</c:v>
                </c:pt>
                <c:pt idx="157">
                  <c:v>0.90630778703664916</c:v>
                </c:pt>
                <c:pt idx="158">
                  <c:v>0.93969262078590832</c:v>
                </c:pt>
                <c:pt idx="159">
                  <c:v>0.9659258262890682</c:v>
                </c:pt>
                <c:pt idx="160">
                  <c:v>0.98480775301220802</c:v>
                </c:pt>
                <c:pt idx="161">
                  <c:v>0.99619469809174555</c:v>
                </c:pt>
                <c:pt idx="162">
                  <c:v>1</c:v>
                </c:pt>
                <c:pt idx="163">
                  <c:v>0.99619469809174555</c:v>
                </c:pt>
                <c:pt idx="164">
                  <c:v>0.98480775301220824</c:v>
                </c:pt>
                <c:pt idx="165">
                  <c:v>0.96592582628906853</c:v>
                </c:pt>
                <c:pt idx="166">
                  <c:v>0.93969262078590876</c:v>
                </c:pt>
                <c:pt idx="167">
                  <c:v>0.90630778703664971</c:v>
                </c:pt>
                <c:pt idx="168">
                  <c:v>0.86602540378443837</c:v>
                </c:pt>
                <c:pt idx="169">
                  <c:v>0.81915204428899147</c:v>
                </c:pt>
                <c:pt idx="170">
                  <c:v>0.76604444311897779</c:v>
                </c:pt>
                <c:pt idx="171">
                  <c:v>0.70710678118654857</c:v>
                </c:pt>
                <c:pt idx="172">
                  <c:v>0.64278760968654058</c:v>
                </c:pt>
                <c:pt idx="173">
                  <c:v>0.57357643635104749</c:v>
                </c:pt>
                <c:pt idx="174">
                  <c:v>0.50000000000000155</c:v>
                </c:pt>
                <c:pt idx="175">
                  <c:v>0.42261826174070116</c:v>
                </c:pt>
                <c:pt idx="176">
                  <c:v>0.34202014332566893</c:v>
                </c:pt>
                <c:pt idx="177">
                  <c:v>0.25881904510252107</c:v>
                </c:pt>
                <c:pt idx="178">
                  <c:v>0.17364817766693075</c:v>
                </c:pt>
                <c:pt idx="179">
                  <c:v>8.7155742747658679E-2</c:v>
                </c:pt>
                <c:pt idx="180">
                  <c:v>6.1257422745431001E-16</c:v>
                </c:pt>
                <c:pt idx="181">
                  <c:v>-8.7155742747657458E-2</c:v>
                </c:pt>
                <c:pt idx="182">
                  <c:v>-0.17364817766692955</c:v>
                </c:pt>
                <c:pt idx="183">
                  <c:v>-0.25881904510251985</c:v>
                </c:pt>
                <c:pt idx="184">
                  <c:v>-0.34202014332566777</c:v>
                </c:pt>
                <c:pt idx="185">
                  <c:v>-0.42261826174070005</c:v>
                </c:pt>
                <c:pt idx="186">
                  <c:v>-0.49999999999999895</c:v>
                </c:pt>
                <c:pt idx="187">
                  <c:v>-0.57357643635104649</c:v>
                </c:pt>
                <c:pt idx="188">
                  <c:v>-0.64278760968653825</c:v>
                </c:pt>
                <c:pt idx="189">
                  <c:v>-0.70710678118654768</c:v>
                </c:pt>
                <c:pt idx="190">
                  <c:v>-0.76604444311897701</c:v>
                </c:pt>
                <c:pt idx="191">
                  <c:v>-0.8191520442889918</c:v>
                </c:pt>
                <c:pt idx="192">
                  <c:v>-0.86602540378443771</c:v>
                </c:pt>
                <c:pt idx="193">
                  <c:v>-0.90630778703664994</c:v>
                </c:pt>
                <c:pt idx="194">
                  <c:v>-0.93969262078590887</c:v>
                </c:pt>
                <c:pt idx="195">
                  <c:v>-0.9659258262890682</c:v>
                </c:pt>
                <c:pt idx="196">
                  <c:v>-0.98480775301220824</c:v>
                </c:pt>
                <c:pt idx="197">
                  <c:v>-0.99619469809174543</c:v>
                </c:pt>
                <c:pt idx="198">
                  <c:v>-1</c:v>
                </c:pt>
                <c:pt idx="199">
                  <c:v>-0.99619469809174555</c:v>
                </c:pt>
                <c:pt idx="200">
                  <c:v>-0.98480775301220858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6E-4DF9-BA4E-6AC16571AD29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Sheet1!$A$1:$A$201</c:f>
              <c:numCache>
                <c:formatCode>General</c:formatCode>
                <c:ptCount val="20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755</c:v>
                </c:pt>
                <c:pt idx="152">
                  <c:v>760</c:v>
                </c:pt>
                <c:pt idx="153">
                  <c:v>765</c:v>
                </c:pt>
                <c:pt idx="154">
                  <c:v>770</c:v>
                </c:pt>
                <c:pt idx="155">
                  <c:v>775</c:v>
                </c:pt>
                <c:pt idx="156">
                  <c:v>780</c:v>
                </c:pt>
                <c:pt idx="157">
                  <c:v>785</c:v>
                </c:pt>
                <c:pt idx="158">
                  <c:v>790</c:v>
                </c:pt>
                <c:pt idx="159">
                  <c:v>795</c:v>
                </c:pt>
                <c:pt idx="160">
                  <c:v>800</c:v>
                </c:pt>
                <c:pt idx="161">
                  <c:v>805</c:v>
                </c:pt>
                <c:pt idx="162">
                  <c:v>810</c:v>
                </c:pt>
                <c:pt idx="163">
                  <c:v>815</c:v>
                </c:pt>
                <c:pt idx="164">
                  <c:v>820</c:v>
                </c:pt>
                <c:pt idx="165">
                  <c:v>825</c:v>
                </c:pt>
                <c:pt idx="166">
                  <c:v>830</c:v>
                </c:pt>
                <c:pt idx="167">
                  <c:v>835</c:v>
                </c:pt>
                <c:pt idx="168">
                  <c:v>840</c:v>
                </c:pt>
                <c:pt idx="169">
                  <c:v>845</c:v>
                </c:pt>
                <c:pt idx="170">
                  <c:v>850</c:v>
                </c:pt>
                <c:pt idx="171">
                  <c:v>855</c:v>
                </c:pt>
                <c:pt idx="172">
                  <c:v>860</c:v>
                </c:pt>
                <c:pt idx="173">
                  <c:v>865</c:v>
                </c:pt>
                <c:pt idx="174">
                  <c:v>870</c:v>
                </c:pt>
                <c:pt idx="175">
                  <c:v>875</c:v>
                </c:pt>
                <c:pt idx="176">
                  <c:v>880</c:v>
                </c:pt>
                <c:pt idx="177">
                  <c:v>885</c:v>
                </c:pt>
                <c:pt idx="178">
                  <c:v>890</c:v>
                </c:pt>
                <c:pt idx="179">
                  <c:v>895</c:v>
                </c:pt>
                <c:pt idx="180">
                  <c:v>900</c:v>
                </c:pt>
                <c:pt idx="181">
                  <c:v>905</c:v>
                </c:pt>
                <c:pt idx="182">
                  <c:v>910</c:v>
                </c:pt>
                <c:pt idx="183">
                  <c:v>915</c:v>
                </c:pt>
                <c:pt idx="184">
                  <c:v>920</c:v>
                </c:pt>
                <c:pt idx="185">
                  <c:v>925</c:v>
                </c:pt>
                <c:pt idx="186">
                  <c:v>930</c:v>
                </c:pt>
                <c:pt idx="187">
                  <c:v>935</c:v>
                </c:pt>
                <c:pt idx="188">
                  <c:v>940</c:v>
                </c:pt>
                <c:pt idx="189">
                  <c:v>945</c:v>
                </c:pt>
                <c:pt idx="190">
                  <c:v>950</c:v>
                </c:pt>
                <c:pt idx="191">
                  <c:v>955</c:v>
                </c:pt>
                <c:pt idx="192">
                  <c:v>960</c:v>
                </c:pt>
                <c:pt idx="193">
                  <c:v>965</c:v>
                </c:pt>
                <c:pt idx="194">
                  <c:v>970</c:v>
                </c:pt>
                <c:pt idx="195">
                  <c:v>975</c:v>
                </c:pt>
                <c:pt idx="196">
                  <c:v>980</c:v>
                </c:pt>
                <c:pt idx="197">
                  <c:v>985</c:v>
                </c:pt>
                <c:pt idx="198">
                  <c:v>990</c:v>
                </c:pt>
                <c:pt idx="199">
                  <c:v>995</c:v>
                </c:pt>
                <c:pt idx="200">
                  <c:v>1000</c:v>
                </c:pt>
              </c:numCache>
            </c:numRef>
          </c:cat>
          <c:val>
            <c:numRef>
              <c:f>Sheet1!$C$1:$C$201</c:f>
              <c:numCache>
                <c:formatCode>General</c:formatCode>
                <c:ptCount val="201"/>
                <c:pt idx="0">
                  <c:v>0.70710678118654746</c:v>
                </c:pt>
                <c:pt idx="1">
                  <c:v>0.76604444311897801</c:v>
                </c:pt>
                <c:pt idx="2">
                  <c:v>0.8191520442889918</c:v>
                </c:pt>
                <c:pt idx="3">
                  <c:v>0.8660254037844386</c:v>
                </c:pt>
                <c:pt idx="4">
                  <c:v>0.90630778703664994</c:v>
                </c:pt>
                <c:pt idx="5">
                  <c:v>0.93969262078590832</c:v>
                </c:pt>
                <c:pt idx="6">
                  <c:v>0.9659258262890682</c:v>
                </c:pt>
                <c:pt idx="7">
                  <c:v>0.98480775301220802</c:v>
                </c:pt>
                <c:pt idx="8">
                  <c:v>0.99619469809174555</c:v>
                </c:pt>
                <c:pt idx="9">
                  <c:v>1</c:v>
                </c:pt>
                <c:pt idx="10">
                  <c:v>0.99619469809174555</c:v>
                </c:pt>
                <c:pt idx="11">
                  <c:v>0.98480775301220802</c:v>
                </c:pt>
                <c:pt idx="12">
                  <c:v>0.96592582628906831</c:v>
                </c:pt>
                <c:pt idx="13">
                  <c:v>0.93969262078590843</c:v>
                </c:pt>
                <c:pt idx="14">
                  <c:v>0.90630778703665005</c:v>
                </c:pt>
                <c:pt idx="15">
                  <c:v>0.86602540378443849</c:v>
                </c:pt>
                <c:pt idx="16">
                  <c:v>0.81915204428899169</c:v>
                </c:pt>
                <c:pt idx="17">
                  <c:v>0.76604444311897801</c:v>
                </c:pt>
                <c:pt idx="18">
                  <c:v>0.70710678118654757</c:v>
                </c:pt>
                <c:pt idx="19">
                  <c:v>0.64278760968653947</c:v>
                </c:pt>
                <c:pt idx="20">
                  <c:v>0.57357643635104638</c:v>
                </c:pt>
                <c:pt idx="21">
                  <c:v>0.49999999999999994</c:v>
                </c:pt>
                <c:pt idx="22">
                  <c:v>0.4226182617406995</c:v>
                </c:pt>
                <c:pt idx="23">
                  <c:v>0.34202014332566888</c:v>
                </c:pt>
                <c:pt idx="24">
                  <c:v>0.25881904510252102</c:v>
                </c:pt>
                <c:pt idx="25">
                  <c:v>0.17364817766693069</c:v>
                </c:pt>
                <c:pt idx="26">
                  <c:v>8.7155742747658194E-2</c:v>
                </c:pt>
                <c:pt idx="27">
                  <c:v>1.22514845490862E-16</c:v>
                </c:pt>
                <c:pt idx="28">
                  <c:v>-8.7155742747657944E-2</c:v>
                </c:pt>
                <c:pt idx="29">
                  <c:v>-0.17364817766693047</c:v>
                </c:pt>
                <c:pt idx="30">
                  <c:v>-0.25881904510252079</c:v>
                </c:pt>
                <c:pt idx="31">
                  <c:v>-0.34202014332566866</c:v>
                </c:pt>
                <c:pt idx="32">
                  <c:v>-0.42261826174069927</c:v>
                </c:pt>
                <c:pt idx="33">
                  <c:v>-0.49999999999999972</c:v>
                </c:pt>
                <c:pt idx="34">
                  <c:v>-0.57357643635104583</c:v>
                </c:pt>
                <c:pt idx="35">
                  <c:v>-0.64278760968653925</c:v>
                </c:pt>
                <c:pt idx="36">
                  <c:v>-0.70710678118654746</c:v>
                </c:pt>
                <c:pt idx="37">
                  <c:v>-0.7660444431189779</c:v>
                </c:pt>
                <c:pt idx="38">
                  <c:v>-0.81915204428899213</c:v>
                </c:pt>
                <c:pt idx="39">
                  <c:v>-0.86602540378443837</c:v>
                </c:pt>
                <c:pt idx="40">
                  <c:v>-0.90630778703665005</c:v>
                </c:pt>
                <c:pt idx="41">
                  <c:v>-0.93969262078590843</c:v>
                </c:pt>
                <c:pt idx="42">
                  <c:v>-0.96592582628906831</c:v>
                </c:pt>
                <c:pt idx="43">
                  <c:v>-0.98480775301220802</c:v>
                </c:pt>
                <c:pt idx="44">
                  <c:v>-0.99619469809174555</c:v>
                </c:pt>
                <c:pt idx="45">
                  <c:v>-1</c:v>
                </c:pt>
                <c:pt idx="46">
                  <c:v>-0.99619469809174555</c:v>
                </c:pt>
                <c:pt idx="47">
                  <c:v>-0.98480775301220813</c:v>
                </c:pt>
                <c:pt idx="48">
                  <c:v>-0.96592582628906842</c:v>
                </c:pt>
                <c:pt idx="49">
                  <c:v>-0.93969262078590832</c:v>
                </c:pt>
                <c:pt idx="50">
                  <c:v>-0.90630778703665027</c:v>
                </c:pt>
                <c:pt idx="51">
                  <c:v>-0.8660254037844386</c:v>
                </c:pt>
                <c:pt idx="52">
                  <c:v>-0.8191520442889918</c:v>
                </c:pt>
                <c:pt idx="53">
                  <c:v>-0.76604444311897812</c:v>
                </c:pt>
                <c:pt idx="54">
                  <c:v>-0.70710678118654768</c:v>
                </c:pt>
                <c:pt idx="55">
                  <c:v>-0.64278760968653958</c:v>
                </c:pt>
                <c:pt idx="56">
                  <c:v>-0.57357643635104649</c:v>
                </c:pt>
                <c:pt idx="57">
                  <c:v>-0.50000000000000044</c:v>
                </c:pt>
                <c:pt idx="58">
                  <c:v>-0.42261826174069922</c:v>
                </c:pt>
                <c:pt idx="59">
                  <c:v>-0.34202014332566943</c:v>
                </c:pt>
                <c:pt idx="60">
                  <c:v>-0.25881904510252068</c:v>
                </c:pt>
                <c:pt idx="61">
                  <c:v>-0.17364817766693039</c:v>
                </c:pt>
                <c:pt idx="62">
                  <c:v>-8.7155742747658319E-2</c:v>
                </c:pt>
                <c:pt idx="63">
                  <c:v>-2.45029690981724E-16</c:v>
                </c:pt>
                <c:pt idx="64">
                  <c:v>8.7155742747657833E-2</c:v>
                </c:pt>
                <c:pt idx="65">
                  <c:v>0.17364817766692991</c:v>
                </c:pt>
                <c:pt idx="66">
                  <c:v>0.25881904510252024</c:v>
                </c:pt>
                <c:pt idx="67">
                  <c:v>0.34202014332566893</c:v>
                </c:pt>
                <c:pt idx="68">
                  <c:v>0.42261826174069878</c:v>
                </c:pt>
                <c:pt idx="69">
                  <c:v>0.5</c:v>
                </c:pt>
                <c:pt idx="70">
                  <c:v>0.57357643635104605</c:v>
                </c:pt>
                <c:pt idx="71">
                  <c:v>0.64278760968653914</c:v>
                </c:pt>
                <c:pt idx="72">
                  <c:v>0.70710678118654735</c:v>
                </c:pt>
                <c:pt idx="73">
                  <c:v>0.76604444311897779</c:v>
                </c:pt>
                <c:pt idx="74">
                  <c:v>0.81915204428899147</c:v>
                </c:pt>
                <c:pt idx="75">
                  <c:v>0.86602540378443882</c:v>
                </c:pt>
                <c:pt idx="76">
                  <c:v>0.90630778703665005</c:v>
                </c:pt>
                <c:pt idx="77">
                  <c:v>0.93969262078590809</c:v>
                </c:pt>
                <c:pt idx="78">
                  <c:v>0.96592582628906809</c:v>
                </c:pt>
                <c:pt idx="79">
                  <c:v>0.98480775301220802</c:v>
                </c:pt>
                <c:pt idx="80">
                  <c:v>0.99619469809174555</c:v>
                </c:pt>
                <c:pt idx="81">
                  <c:v>1</c:v>
                </c:pt>
                <c:pt idx="82">
                  <c:v>0.99619469809174555</c:v>
                </c:pt>
                <c:pt idx="83">
                  <c:v>0.98480775301220813</c:v>
                </c:pt>
                <c:pt idx="84">
                  <c:v>0.96592582628906842</c:v>
                </c:pt>
                <c:pt idx="85">
                  <c:v>0.93969262078590798</c:v>
                </c:pt>
                <c:pt idx="86">
                  <c:v>0.90630778703665027</c:v>
                </c:pt>
                <c:pt idx="87">
                  <c:v>0.86602540378443915</c:v>
                </c:pt>
                <c:pt idx="88">
                  <c:v>0.81915204428899235</c:v>
                </c:pt>
                <c:pt idx="89">
                  <c:v>0.76604444311897757</c:v>
                </c:pt>
                <c:pt idx="90">
                  <c:v>0.70710678118654835</c:v>
                </c:pt>
                <c:pt idx="91">
                  <c:v>0.64278760968653903</c:v>
                </c:pt>
                <c:pt idx="92">
                  <c:v>0.57357643635104727</c:v>
                </c:pt>
                <c:pt idx="93">
                  <c:v>0.49999999999999978</c:v>
                </c:pt>
                <c:pt idx="94">
                  <c:v>0.42261826174070094</c:v>
                </c:pt>
                <c:pt idx="95">
                  <c:v>0.34202014332566871</c:v>
                </c:pt>
                <c:pt idx="96">
                  <c:v>0.25881904510252252</c:v>
                </c:pt>
                <c:pt idx="97">
                  <c:v>0.1736481776669305</c:v>
                </c:pt>
                <c:pt idx="98">
                  <c:v>8.7155742747656667E-2</c:v>
                </c:pt>
                <c:pt idx="99">
                  <c:v>3.67544536472586E-16</c:v>
                </c:pt>
                <c:pt idx="100">
                  <c:v>-8.7155742747655932E-2</c:v>
                </c:pt>
                <c:pt idx="101">
                  <c:v>-0.17364817766692978</c:v>
                </c:pt>
                <c:pt idx="102">
                  <c:v>-0.25881904510252185</c:v>
                </c:pt>
                <c:pt idx="103">
                  <c:v>-0.34202014332566799</c:v>
                </c:pt>
                <c:pt idx="104">
                  <c:v>-0.42261826174070027</c:v>
                </c:pt>
                <c:pt idx="105">
                  <c:v>-0.49999999999999917</c:v>
                </c:pt>
                <c:pt idx="106">
                  <c:v>-0.57357643635104671</c:v>
                </c:pt>
                <c:pt idx="107">
                  <c:v>-0.64278760968653836</c:v>
                </c:pt>
                <c:pt idx="108">
                  <c:v>-0.70710678118654791</c:v>
                </c:pt>
                <c:pt idx="109">
                  <c:v>-0.76604444311897713</c:v>
                </c:pt>
                <c:pt idx="110">
                  <c:v>-0.81915204428899191</c:v>
                </c:pt>
                <c:pt idx="111">
                  <c:v>-0.86602540378443782</c:v>
                </c:pt>
                <c:pt idx="112">
                  <c:v>-0.90630778703665005</c:v>
                </c:pt>
                <c:pt idx="113">
                  <c:v>-0.93969262078590776</c:v>
                </c:pt>
                <c:pt idx="114">
                  <c:v>-0.9659258262890682</c:v>
                </c:pt>
                <c:pt idx="115">
                  <c:v>-0.98480775301220835</c:v>
                </c:pt>
                <c:pt idx="116">
                  <c:v>-0.99619469809174555</c:v>
                </c:pt>
                <c:pt idx="117">
                  <c:v>-1</c:v>
                </c:pt>
                <c:pt idx="118">
                  <c:v>-0.99619469809174555</c:v>
                </c:pt>
                <c:pt idx="119">
                  <c:v>-0.98480775301220846</c:v>
                </c:pt>
                <c:pt idx="120">
                  <c:v>-0.96592582628906842</c:v>
                </c:pt>
                <c:pt idx="121">
                  <c:v>-0.93969262078590809</c:v>
                </c:pt>
                <c:pt idx="122">
                  <c:v>-0.90630778703665038</c:v>
                </c:pt>
                <c:pt idx="123">
                  <c:v>-0.86602540378443826</c:v>
                </c:pt>
                <c:pt idx="124">
                  <c:v>-0.81915204428899246</c:v>
                </c:pt>
                <c:pt idx="125">
                  <c:v>-0.76604444311897768</c:v>
                </c:pt>
                <c:pt idx="126">
                  <c:v>-0.70710678118654846</c:v>
                </c:pt>
                <c:pt idx="127">
                  <c:v>-0.64278760968653903</c:v>
                </c:pt>
                <c:pt idx="128">
                  <c:v>-0.57357643635104738</c:v>
                </c:pt>
                <c:pt idx="129">
                  <c:v>-0.49999999999999989</c:v>
                </c:pt>
                <c:pt idx="130">
                  <c:v>-0.42261826174070105</c:v>
                </c:pt>
                <c:pt idx="131">
                  <c:v>-0.34202014332566882</c:v>
                </c:pt>
                <c:pt idx="132">
                  <c:v>-0.25881904510252268</c:v>
                </c:pt>
                <c:pt idx="133">
                  <c:v>-0.17364817766693064</c:v>
                </c:pt>
                <c:pt idx="134">
                  <c:v>-8.7155742747656792E-2</c:v>
                </c:pt>
                <c:pt idx="135">
                  <c:v>-4.90059381963448E-16</c:v>
                </c:pt>
                <c:pt idx="136">
                  <c:v>8.7155742747655821E-2</c:v>
                </c:pt>
                <c:pt idx="137">
                  <c:v>0.17364817766692967</c:v>
                </c:pt>
                <c:pt idx="138">
                  <c:v>0.25881904510252168</c:v>
                </c:pt>
                <c:pt idx="139">
                  <c:v>0.34202014332566788</c:v>
                </c:pt>
                <c:pt idx="140">
                  <c:v>0.42261826174070016</c:v>
                </c:pt>
                <c:pt idx="141">
                  <c:v>0.49999999999999906</c:v>
                </c:pt>
                <c:pt idx="142">
                  <c:v>0.5735764363510466</c:v>
                </c:pt>
                <c:pt idx="143">
                  <c:v>0.64278760968653836</c:v>
                </c:pt>
                <c:pt idx="144">
                  <c:v>0.70710678118654779</c:v>
                </c:pt>
                <c:pt idx="145">
                  <c:v>0.76604444311897701</c:v>
                </c:pt>
                <c:pt idx="146">
                  <c:v>0.81915204428899191</c:v>
                </c:pt>
                <c:pt idx="147">
                  <c:v>0.86602540378443782</c:v>
                </c:pt>
                <c:pt idx="148">
                  <c:v>0.90630778703664994</c:v>
                </c:pt>
                <c:pt idx="149">
                  <c:v>0.93969262078590898</c:v>
                </c:pt>
                <c:pt idx="150">
                  <c:v>0.9659258262890682</c:v>
                </c:pt>
                <c:pt idx="151">
                  <c:v>0.98480775301220835</c:v>
                </c:pt>
                <c:pt idx="152">
                  <c:v>0.99619469809174555</c:v>
                </c:pt>
                <c:pt idx="153">
                  <c:v>1</c:v>
                </c:pt>
                <c:pt idx="154">
                  <c:v>0.99619469809174555</c:v>
                </c:pt>
                <c:pt idx="155">
                  <c:v>0.98480775301220846</c:v>
                </c:pt>
                <c:pt idx="156">
                  <c:v>0.96592582628906853</c:v>
                </c:pt>
                <c:pt idx="157">
                  <c:v>0.93969262078590932</c:v>
                </c:pt>
                <c:pt idx="158">
                  <c:v>0.90630778703665038</c:v>
                </c:pt>
                <c:pt idx="159">
                  <c:v>0.86602540378443837</c:v>
                </c:pt>
                <c:pt idx="160">
                  <c:v>0.81915204428899246</c:v>
                </c:pt>
                <c:pt idx="161">
                  <c:v>0.76604444311897779</c:v>
                </c:pt>
                <c:pt idx="162">
                  <c:v>0.70710678118654857</c:v>
                </c:pt>
                <c:pt idx="163">
                  <c:v>0.64278760968653914</c:v>
                </c:pt>
                <c:pt idx="164">
                  <c:v>0.57357643635104749</c:v>
                </c:pt>
                <c:pt idx="165">
                  <c:v>0.5</c:v>
                </c:pt>
                <c:pt idx="166">
                  <c:v>0.42261826174070116</c:v>
                </c:pt>
                <c:pt idx="167">
                  <c:v>0.34202014332566893</c:v>
                </c:pt>
                <c:pt idx="168">
                  <c:v>0.25881904510251935</c:v>
                </c:pt>
                <c:pt idx="169">
                  <c:v>0.17364817766693075</c:v>
                </c:pt>
                <c:pt idx="170">
                  <c:v>8.7155742747656917E-2</c:v>
                </c:pt>
                <c:pt idx="171">
                  <c:v>6.1257422745431001E-16</c:v>
                </c:pt>
                <c:pt idx="172">
                  <c:v>-8.7155742747655696E-2</c:v>
                </c:pt>
                <c:pt idx="173">
                  <c:v>-0.17364817766692955</c:v>
                </c:pt>
                <c:pt idx="174">
                  <c:v>-0.25881904510251819</c:v>
                </c:pt>
                <c:pt idx="175">
                  <c:v>-0.34202014332566777</c:v>
                </c:pt>
                <c:pt idx="176">
                  <c:v>-0.42261826174070005</c:v>
                </c:pt>
                <c:pt idx="177">
                  <c:v>-0.49999999999999895</c:v>
                </c:pt>
                <c:pt idx="178">
                  <c:v>-0.57357643635104649</c:v>
                </c:pt>
                <c:pt idx="179">
                  <c:v>-0.64278760968653825</c:v>
                </c:pt>
                <c:pt idx="180">
                  <c:v>-0.70710678118654768</c:v>
                </c:pt>
                <c:pt idx="181">
                  <c:v>-0.76604444311897701</c:v>
                </c:pt>
                <c:pt idx="182">
                  <c:v>-0.8191520442889918</c:v>
                </c:pt>
                <c:pt idx="183">
                  <c:v>-0.86602540378443771</c:v>
                </c:pt>
                <c:pt idx="184">
                  <c:v>-0.90630778703664994</c:v>
                </c:pt>
                <c:pt idx="185">
                  <c:v>-0.93969262078590887</c:v>
                </c:pt>
                <c:pt idx="186">
                  <c:v>-0.9659258262890682</c:v>
                </c:pt>
                <c:pt idx="187">
                  <c:v>-0.98480775301220824</c:v>
                </c:pt>
                <c:pt idx="188">
                  <c:v>-0.99619469809174543</c:v>
                </c:pt>
                <c:pt idx="189">
                  <c:v>-1</c:v>
                </c:pt>
                <c:pt idx="190">
                  <c:v>-0.99619469809174555</c:v>
                </c:pt>
                <c:pt idx="191">
                  <c:v>-0.98480775301220791</c:v>
                </c:pt>
                <c:pt idx="192">
                  <c:v>-0.96592582628906853</c:v>
                </c:pt>
                <c:pt idx="193">
                  <c:v>-0.93969262078590809</c:v>
                </c:pt>
                <c:pt idx="194">
                  <c:v>-0.90630778703664894</c:v>
                </c:pt>
                <c:pt idx="195">
                  <c:v>-0.86602540378443837</c:v>
                </c:pt>
                <c:pt idx="196">
                  <c:v>-0.81915204428899058</c:v>
                </c:pt>
                <c:pt idx="197">
                  <c:v>-0.7660444431189779</c:v>
                </c:pt>
                <c:pt idx="198">
                  <c:v>-0.70710678118654868</c:v>
                </c:pt>
                <c:pt idx="199">
                  <c:v>-0.64278760968653925</c:v>
                </c:pt>
                <c:pt idx="200">
                  <c:v>-0.5735764363510476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6E-4DF9-BA4E-6AC16571A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5564287"/>
        <c:axId val="1315564767"/>
      </c:lineChart>
      <c:catAx>
        <c:axId val="13155642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5564767"/>
        <c:crosses val="autoZero"/>
        <c:auto val="1"/>
        <c:lblAlgn val="ctr"/>
        <c:lblOffset val="100"/>
        <c:noMultiLvlLbl val="0"/>
      </c:catAx>
      <c:valAx>
        <c:axId val="1315564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564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4709554769272846E-2"/>
          <c:y val="2.2533357215149992E-2"/>
          <c:w val="0.90336053488067136"/>
          <c:h val="0.92408715156799714"/>
        </c:manualLayout>
      </c:layout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D5-4D97-9EF7-5A3C29E477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D5-4D97-9EF7-5A3C29E477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D5-4D97-9EF7-5A3C29E4779D}"/>
            </c:ext>
          </c:extLst>
        </c:ser>
        <c:bandFmts>
          <c:bandFmt>
            <c:idx val="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1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1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</c:bandFmts>
        <c:axId val="934575183"/>
        <c:axId val="934564143"/>
        <c:axId val="724750896"/>
      </c:surface3DChart>
      <c:catAx>
        <c:axId val="93457518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34564143"/>
        <c:crosses val="autoZero"/>
        <c:auto val="1"/>
        <c:lblAlgn val="ctr"/>
        <c:lblOffset val="100"/>
        <c:noMultiLvlLbl val="0"/>
      </c:catAx>
      <c:valAx>
        <c:axId val="934564143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34575183"/>
        <c:crosses val="autoZero"/>
        <c:crossBetween val="midCat"/>
      </c:valAx>
      <c:serAx>
        <c:axId val="724750896"/>
        <c:scaling>
          <c:orientation val="minMax"/>
        </c:scaling>
        <c:delete val="1"/>
        <c:axPos val="b"/>
        <c:majorTickMark val="out"/>
        <c:minorTickMark val="none"/>
        <c:tickLblPos val="nextTo"/>
        <c:crossAx val="934564143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69553805774278E-2"/>
          <c:y val="9.2592592592592587E-2"/>
          <c:w val="0.88083333333333336"/>
          <c:h val="0.8277544473607465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34B4A7C0-D5EF-4CBE-8D84-3D500537A05D}" type="YVALUE">
                      <a:rPr lang="en-US"/>
                      <a:pPr/>
                      <a:t>[Y VALUE]</a:t>
                    </a:fld>
                    <a:r>
                      <a:rPr lang="en-US"/>
                      <a:t>i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E87-4A0E-8882-182320488CE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1+1i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E87-4A0E-8882-182320488CE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E87-4A0E-8882-182320488CE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E87-4A0E-8882-182320488C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-1</c:v>
                </c:pt>
                <c:pt idx="2">
                  <c:v>1</c:v>
                </c:pt>
                <c:pt idx="3">
                  <c:v>-1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-1</c:v>
                </c:pt>
                <c:pt idx="3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E87-4A0E-8882-182320488CE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865706448"/>
        <c:axId val="1865710288"/>
      </c:scatterChart>
      <c:valAx>
        <c:axId val="1865706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Imag.</a:t>
                </a:r>
              </a:p>
            </c:rich>
          </c:tx>
          <c:layout>
            <c:manualLayout>
              <c:xMode val="edge"/>
              <c:yMode val="edge"/>
              <c:x val="0.48213888888888889"/>
              <c:y val="8.3100029163021283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710288"/>
        <c:crosses val="autoZero"/>
        <c:crossBetween val="midCat"/>
      </c:valAx>
      <c:valAx>
        <c:axId val="1865710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Re.</a:t>
                </a:r>
              </a:p>
            </c:rich>
          </c:tx>
          <c:layout>
            <c:manualLayout>
              <c:xMode val="edge"/>
              <c:yMode val="edge"/>
              <c:x val="0.9555555555555556"/>
              <c:y val="0.459316856226305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70644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69553805774278E-2"/>
          <c:y val="0.10185185185185185"/>
          <c:w val="0.88083333333333336"/>
          <c:h val="0.8277544473607465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2509-4028-836A-CC640DDF9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8B15075-B775-4EAE-A5A8-F17C28D0AD13}" type="YVALUE">
                      <a:rPr lang="en-US"/>
                      <a:pPr/>
                      <a:t>[Y VALUE]</a:t>
                    </a:fld>
                    <a:endParaRPr lang="en-CA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509-4028-836A-CC640DDF9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1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2509-4028-836A-CC640DDF9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509-4028-836A-CC640DDF9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-1</c:v>
                </c:pt>
                <c:pt idx="2">
                  <c:v>1</c:v>
                </c:pt>
                <c:pt idx="3">
                  <c:v>-1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-1</c:v>
                </c:pt>
                <c:pt idx="3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509-4028-836A-CC640DDF973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953865280"/>
        <c:axId val="953863840"/>
      </c:scatterChart>
      <c:valAx>
        <c:axId val="953865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Imag</a:t>
                </a:r>
              </a:p>
            </c:rich>
          </c:tx>
          <c:layout>
            <c:manualLayout>
              <c:xMode val="edge"/>
              <c:yMode val="edge"/>
              <c:x val="0.48213888888888889"/>
              <c:y val="2.682852143482064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3863840"/>
        <c:crosses val="autoZero"/>
        <c:crossBetween val="midCat"/>
      </c:valAx>
      <c:valAx>
        <c:axId val="9538638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Re</a:t>
                </a:r>
              </a:p>
            </c:rich>
          </c:tx>
          <c:layout>
            <c:manualLayout>
              <c:xMode val="edge"/>
              <c:yMode val="edge"/>
              <c:x val="0.9555555555555556"/>
              <c:y val="0.459316856226305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3865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1T19:41:45.549" idx="1">
    <p:pos x="10" y="10"/>
    <p:text>dismiss the correlation between real and imaginary part of the input</p:text>
    <p:extLst>
      <p:ext uri="{C676402C-5697-4E1C-873F-D02D1690AC5C}">
        <p15:threadingInfo xmlns:p15="http://schemas.microsoft.com/office/powerpoint/2012/main" timeZoneBias="-21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1T20:57:03.005" idx="2">
    <p:pos x="10" y="10"/>
    <p:text>Sigmoid and softmax would no longer represent the probability</p:text>
    <p:extLst>
      <p:ext uri="{C676402C-5697-4E1C-873F-D02D1690AC5C}">
        <p15:threadingInfo xmlns:p15="http://schemas.microsoft.com/office/powerpoint/2012/main" timeZoneBias="-210"/>
      </p:ext>
    </p:extLst>
  </p:cm>
  <p:cm authorId="1" dt="2024-06-21T22:12:17.032" idx="3">
    <p:pos x="106" y="106"/>
    <p:text>goes to infinity in ipi(2N+1)</p:text>
    <p:extLst>
      <p:ext uri="{C676402C-5697-4E1C-873F-D02D1690AC5C}">
        <p15:threadingInfo xmlns:p15="http://schemas.microsoft.com/office/powerpoint/2012/main" timeZoneBias="-21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2T00:19:12.777" idx="4">
    <p:pos x="10" y="10"/>
    <p:text>in this complex derivation, instead of being differentiable and existance of the limit the cauchy riemann equation should be also accounted.</p:text>
    <p:extLst>
      <p:ext uri="{C676402C-5697-4E1C-873F-D02D1690AC5C}">
        <p15:threadingInfo xmlns:p15="http://schemas.microsoft.com/office/powerpoint/2012/main" timeZoneBias="-21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04T21:40:50.576" idx="5">
    <p:pos x="10" y="10"/>
    <p:text>the encoding is based on the real * imag and xor</p:text>
    <p:extLst>
      <p:ext uri="{C676402C-5697-4E1C-873F-D02D1690AC5C}">
        <p15:threadingInfo xmlns:p15="http://schemas.microsoft.com/office/powerpoint/2012/main" timeZoneBias="-21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88473-2357-47A0-AE82-34ABD74C0B88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8004A-840E-4B03-80F9-FA5D1C70F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1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D25C771-95E8-D129-75AC-7030493ED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785" y="207740"/>
            <a:ext cx="9377362" cy="4206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DA724-DE96-C842-D300-5ABD970B4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52393"/>
            <a:ext cx="10515600" cy="957862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  <a:latin typeface="IRANYekan Bo"/>
                <a:cs typeface="IRANYekan" panose="020B0506030804020204" pitchFamily="34" charset="-78"/>
              </a:defRPr>
            </a:lvl1pPr>
          </a:lstStyle>
          <a:p>
            <a:r>
              <a:rPr lang="fa-IR" dirty="0"/>
              <a:t>عنوان ارائه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9F54B4-B200-2AE0-5CF6-8BE52291BB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84266"/>
            <a:ext cx="2426253" cy="13592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E731C79-EF8C-F183-F110-77FEE79CA0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8844" y="2725162"/>
            <a:ext cx="8448675" cy="60674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AF310AA-7796-A9A1-187A-EEBBFA5763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49345" y="-3535307"/>
            <a:ext cx="8448675" cy="6067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743007-E1C0-1C62-93F9-3AC1385E5147}"/>
              </a:ext>
            </a:extLst>
          </p:cNvPr>
          <p:cNvSpPr txBox="1">
            <a:spLocks/>
          </p:cNvSpPr>
          <p:nvPr userDrawn="1"/>
        </p:nvSpPr>
        <p:spPr>
          <a:xfrm>
            <a:off x="838200" y="1412969"/>
            <a:ext cx="10515600" cy="1359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r>
              <a:rPr lang="fa-IR" sz="4000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سری کارگاه‌های یادگیری عمیق</a:t>
            </a:r>
            <a:endParaRPr lang="en-US" sz="4000" dirty="0">
              <a:latin typeface="IRANYekan ExtraBlack" panose="020B0506030804020204" pitchFamily="34" charset="-78"/>
              <a:cs typeface="IRANYekan ExtraBlack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24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01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D25C771-95E8-D129-75AC-7030493ED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785" y="207740"/>
            <a:ext cx="9377362" cy="4206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8F8E99-8CE6-9420-3FCD-729A6B8AE3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47" y="4894207"/>
            <a:ext cx="2426253" cy="135921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0F52AE4-4D1B-B456-0C58-1E80926EAD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4262438" y="3919537"/>
            <a:ext cx="8448675" cy="60674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8B41E6-EBCA-68D1-3C36-F7B36CAA85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15" y="-3033713"/>
            <a:ext cx="8448675" cy="60674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817405-9EBA-A01D-875F-0F8BAB0FB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52393"/>
            <a:ext cx="10515600" cy="957862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  <a:latin typeface="TT Norms Bold" panose="02000803040000020004" pitchFamily="50" charset="0"/>
                <a:cs typeface="IRANYekan" panose="020B0506030804020204" pitchFamily="34" charset="-78"/>
              </a:defRPr>
            </a:lvl1pPr>
          </a:lstStyle>
          <a:p>
            <a:r>
              <a:rPr lang="en-AS" dirty="0"/>
              <a:t>Presentation title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0171A7-C980-0CFD-2BD4-ED6F4444995A}"/>
              </a:ext>
            </a:extLst>
          </p:cNvPr>
          <p:cNvSpPr txBox="1">
            <a:spLocks/>
          </p:cNvSpPr>
          <p:nvPr userDrawn="1"/>
        </p:nvSpPr>
        <p:spPr>
          <a:xfrm>
            <a:off x="838200" y="1412969"/>
            <a:ext cx="10515600" cy="1359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r>
              <a:rPr lang="en-AS" sz="4000" dirty="0">
                <a:latin typeface="TT Norms Black" panose="02000903040000020004" pitchFamily="50" charset="0"/>
                <a:cs typeface="IRANYekan ExtraBlack" panose="020B0506030804020204" pitchFamily="34" charset="-78"/>
              </a:rPr>
              <a:t>Deep Learning Workshops</a:t>
            </a:r>
            <a:endParaRPr lang="en-US" sz="4000" dirty="0">
              <a:latin typeface="TT Norms Black" panose="02000903040000020004" pitchFamily="50" charset="0"/>
              <a:cs typeface="IRANYekan ExtraBlack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00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BDB7F6B-9F5D-791F-BF69-959315C5B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513" y="-3405560"/>
            <a:ext cx="8448675" cy="6067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5" y="464694"/>
            <a:ext cx="11197691" cy="878845"/>
          </a:xfrm>
        </p:spPr>
        <p:txBody>
          <a:bodyPr>
            <a:normAutofit/>
          </a:bodyPr>
          <a:lstStyle>
            <a:lvl1pPr>
              <a:defRPr sz="32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23DB96-1618-3051-DA72-1EAAC58BB7CE}"/>
              </a:ext>
            </a:extLst>
          </p:cNvPr>
          <p:cNvSpPr txBox="1">
            <a:spLocks/>
          </p:cNvSpPr>
          <p:nvPr userDrawn="1"/>
        </p:nvSpPr>
        <p:spPr>
          <a:xfrm>
            <a:off x="3883388" y="63368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Shiraz University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6A36546-6B03-4AE4-0050-2492DC60D15E}"/>
              </a:ext>
            </a:extLst>
          </p:cNvPr>
          <p:cNvSpPr txBox="1">
            <a:spLocks/>
          </p:cNvSpPr>
          <p:nvPr userDrawn="1"/>
        </p:nvSpPr>
        <p:spPr>
          <a:xfrm>
            <a:off x="95802" y="6336851"/>
            <a:ext cx="6821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ysClr val="windowText" lastClr="000000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9AD9B5-038C-4E33-B46B-F2D915B149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442" y="5884699"/>
            <a:ext cx="763137" cy="76313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C9C26E-5B9B-ED6A-5D4E-1996DC461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1514474"/>
            <a:ext cx="11198226" cy="4400985"/>
          </a:xfrm>
        </p:spPr>
        <p:txBody>
          <a:bodyPr>
            <a:normAutofit/>
          </a:bodyPr>
          <a:lstStyle>
            <a:lvl1pPr>
              <a:defRPr sz="2400">
                <a:latin typeface="TT Norms Regular" panose="02000503030000020003" pitchFamily="50" charset="0"/>
              </a:defRPr>
            </a:lvl1pPr>
            <a:lvl2pPr>
              <a:defRPr sz="2000">
                <a:latin typeface="TT Norms Regular" panose="02000503030000020003" pitchFamily="50" charset="0"/>
              </a:defRPr>
            </a:lvl2pPr>
            <a:lvl3pPr>
              <a:defRPr sz="1800">
                <a:latin typeface="TT Norms Regular" panose="02000503030000020003" pitchFamily="50" charset="0"/>
              </a:defRPr>
            </a:lvl3pPr>
            <a:lvl4pPr>
              <a:defRPr sz="1600">
                <a:latin typeface="TT Norms Regular" panose="02000503030000020003" pitchFamily="50" charset="0"/>
              </a:defRPr>
            </a:lvl4pPr>
            <a:lvl5pPr>
              <a:defRPr sz="1600">
                <a:latin typeface="TT Norms Regular" panose="02000503030000020003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43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5" y="464694"/>
            <a:ext cx="11197691" cy="878845"/>
          </a:xfrm>
        </p:spPr>
        <p:txBody>
          <a:bodyPr>
            <a:normAutofit/>
          </a:bodyPr>
          <a:lstStyle>
            <a:lvl1pPr algn="r" rtl="1">
              <a:defRPr sz="320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23DB96-1618-3051-DA72-1EAAC58BB7CE}"/>
              </a:ext>
            </a:extLst>
          </p:cNvPr>
          <p:cNvSpPr txBox="1">
            <a:spLocks/>
          </p:cNvSpPr>
          <p:nvPr userDrawn="1"/>
        </p:nvSpPr>
        <p:spPr>
          <a:xfrm>
            <a:off x="3883388" y="63368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dirty="0">
                <a:latin typeface="IRANYekan Light" panose="020B0506030804020204" pitchFamily="34" charset="-78"/>
                <a:cs typeface="IRANYekan Light" panose="020B0506030804020204" pitchFamily="34" charset="-78"/>
              </a:rPr>
              <a:t>دانشگاه شیراز</a:t>
            </a:r>
            <a:endParaRPr lang="en-US" dirty="0">
              <a:latin typeface="IRANYekan Light" panose="020B0506030804020204" pitchFamily="34" charset="-78"/>
              <a:cs typeface="IRANYekan Light" panose="020B0506030804020204" pitchFamily="34" charset="-78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6A36546-6B03-4AE4-0050-2492DC60D15E}"/>
              </a:ext>
            </a:extLst>
          </p:cNvPr>
          <p:cNvSpPr txBox="1">
            <a:spLocks/>
          </p:cNvSpPr>
          <p:nvPr userDrawn="1"/>
        </p:nvSpPr>
        <p:spPr>
          <a:xfrm>
            <a:off x="95802" y="6336851"/>
            <a:ext cx="6821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ysClr val="windowText" lastClr="000000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9AD9B5-038C-4E33-B46B-F2D915B14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442" y="5884699"/>
            <a:ext cx="763137" cy="76313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C9C26E-5B9B-ED6A-5D4E-1996DC461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1514474"/>
            <a:ext cx="11198226" cy="4400985"/>
          </a:xfrm>
        </p:spPr>
        <p:txBody>
          <a:bodyPr>
            <a:normAutofit/>
          </a:bodyPr>
          <a:lstStyle>
            <a:lvl1pPr algn="r" rtl="1">
              <a:defRPr sz="2400">
                <a:latin typeface="IRANYekan" panose="020B0506030804020204" pitchFamily="34" charset="-78"/>
                <a:cs typeface="IRANYekan" panose="020B0506030804020204" pitchFamily="34" charset="-78"/>
              </a:defRPr>
            </a:lvl1pPr>
            <a:lvl2pPr algn="r" rtl="1">
              <a:defRPr sz="2000">
                <a:latin typeface="IRANYekan" panose="020B0506030804020204" pitchFamily="34" charset="-78"/>
                <a:cs typeface="IRANYekan" panose="020B0506030804020204" pitchFamily="34" charset="-78"/>
              </a:defRPr>
            </a:lvl2pPr>
            <a:lvl3pPr algn="r" rtl="1">
              <a:defRPr sz="1800">
                <a:latin typeface="IRANYekan" panose="020B0506030804020204" pitchFamily="34" charset="-78"/>
                <a:cs typeface="IRANYekan" panose="020B0506030804020204" pitchFamily="34" charset="-78"/>
              </a:defRPr>
            </a:lvl3pPr>
            <a:lvl4pPr algn="r" rtl="1">
              <a:defRPr sz="1600">
                <a:latin typeface="IRANYekan" panose="020B0506030804020204" pitchFamily="34" charset="-78"/>
                <a:cs typeface="IRANYekan" panose="020B0506030804020204" pitchFamily="34" charset="-78"/>
              </a:defRPr>
            </a:lvl4pPr>
            <a:lvl5pPr algn="r" rtl="1">
              <a:defRPr sz="1600">
                <a:latin typeface="IRANYekan" panose="020B0506030804020204" pitchFamily="34" charset="-78"/>
                <a:cs typeface="IRANYekan" panose="020B0506030804020204" pitchFamily="34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D83D63-085A-B4DA-6AFE-E77DE81C9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6094287" y="-2466954"/>
            <a:ext cx="84486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3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C55EF-6D83-68FD-B366-7700058F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37E1-682F-D650-7D11-BC45FB164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8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678" r:id="rId3"/>
    <p:sldLayoutId id="214748367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3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3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1.png"/><Relationship Id="rId7" Type="http://schemas.openxmlformats.org/officeDocument/2006/relationships/image" Target="../media/image33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omments" Target="../comments/comment3.xml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0.png"/><Relationship Id="rId11" Type="http://schemas.openxmlformats.org/officeDocument/2006/relationships/image" Target="../media/image43.png"/><Relationship Id="rId5" Type="http://schemas.openxmlformats.org/officeDocument/2006/relationships/image" Target="../media/image380.png"/><Relationship Id="rId10" Type="http://schemas.openxmlformats.org/officeDocument/2006/relationships/image" Target="../media/image420.png"/><Relationship Id="rId4" Type="http://schemas.openxmlformats.org/officeDocument/2006/relationships/image" Target="../media/image370.png"/><Relationship Id="rId9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81.png"/><Relationship Id="rId7" Type="http://schemas.openxmlformats.org/officeDocument/2006/relationships/image" Target="../media/image69.png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12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670.png"/><Relationship Id="rId4" Type="http://schemas.openxmlformats.org/officeDocument/2006/relationships/image" Target="../media/image680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88.png"/><Relationship Id="rId7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6.png"/><Relationship Id="rId7" Type="http://schemas.openxmlformats.org/officeDocument/2006/relationships/image" Target="../media/image9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100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0.png"/><Relationship Id="rId5" Type="http://schemas.openxmlformats.org/officeDocument/2006/relationships/image" Target="../media/image1200.png"/><Relationship Id="rId4" Type="http://schemas.openxmlformats.org/officeDocument/2006/relationships/image" Target="../media/image11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35.png"/><Relationship Id="rId3" Type="http://schemas.openxmlformats.org/officeDocument/2006/relationships/image" Target="../media/image122.png"/><Relationship Id="rId7" Type="http://schemas.openxmlformats.org/officeDocument/2006/relationships/image" Target="../media/image141.png"/><Relationship Id="rId12" Type="http://schemas.openxmlformats.org/officeDocument/2006/relationships/image" Target="../media/image13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23.png"/><Relationship Id="rId4" Type="http://schemas.openxmlformats.org/officeDocument/2006/relationships/image" Target="../media/image129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39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38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mp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0.png"/><Relationship Id="rId7" Type="http://schemas.openxmlformats.org/officeDocument/2006/relationships/image" Target="../media/image1540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490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0.png"/><Relationship Id="rId11" Type="http://schemas.openxmlformats.org/officeDocument/2006/relationships/image" Target="../media/image1580.png"/><Relationship Id="rId5" Type="http://schemas.openxmlformats.org/officeDocument/2006/relationships/image" Target="../media/image1520.png"/><Relationship Id="rId15" Type="http://schemas.openxmlformats.org/officeDocument/2006/relationships/image" Target="../media/image162.png"/><Relationship Id="rId10" Type="http://schemas.openxmlformats.org/officeDocument/2006/relationships/image" Target="../media/image1570.png"/><Relationship Id="rId19" Type="http://schemas.openxmlformats.org/officeDocument/2006/relationships/image" Target="../media/image166.png"/><Relationship Id="rId4" Type="http://schemas.openxmlformats.org/officeDocument/2006/relationships/image" Target="../media/image1510.png"/><Relationship Id="rId9" Type="http://schemas.openxmlformats.org/officeDocument/2006/relationships/image" Target="../media/image1560.png"/><Relationship Id="rId1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7" Type="http://schemas.openxmlformats.org/officeDocument/2006/relationships/image" Target="../media/image174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chart" Target="../charts/chart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26FE-CE95-C8E4-0E5B-98C1312A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 های عصبی مقدار مختلط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28FDFD6-5478-C404-EC31-AF2F52D65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206" y="5096288"/>
            <a:ext cx="1143594" cy="114359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68C189B-7940-3F89-D37D-D685959B22FD}"/>
              </a:ext>
            </a:extLst>
          </p:cNvPr>
          <p:cNvSpPr txBox="1">
            <a:spLocks/>
          </p:cNvSpPr>
          <p:nvPr/>
        </p:nvSpPr>
        <p:spPr>
          <a:xfrm>
            <a:off x="5555196" y="5193833"/>
            <a:ext cx="4535714" cy="51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pPr algn="r"/>
            <a:r>
              <a:rPr lang="fa-IR" sz="1800" b="1" dirty="0">
                <a:latin typeface="IRANYekan" panose="020B0506030804020204" pitchFamily="34" charset="-78"/>
                <a:cs typeface="IRANYekan" panose="020B0506030804020204" pitchFamily="34" charset="-78"/>
              </a:rPr>
              <a:t>آرمین پیشه ور</a:t>
            </a:r>
            <a:endParaRPr lang="en-US" sz="1800" b="1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7D0155-2396-AF0C-9F5C-4A0A5E6C02C4}"/>
              </a:ext>
            </a:extLst>
          </p:cNvPr>
          <p:cNvSpPr txBox="1">
            <a:spLocks/>
          </p:cNvSpPr>
          <p:nvPr/>
        </p:nvSpPr>
        <p:spPr>
          <a:xfrm>
            <a:off x="5555196" y="5639057"/>
            <a:ext cx="4535714" cy="51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IRANYekan" panose="020B0506030804020204" pitchFamily="34" charset="-78"/>
                <a:ea typeface="+mj-ea"/>
                <a:cs typeface="IRANYekan" panose="020B0506030804020204" pitchFamily="34" charset="-78"/>
              </a:defRPr>
            </a:lvl1pPr>
          </a:lstStyle>
          <a:p>
            <a:pPr algn="r"/>
            <a:r>
              <a:rPr lang="fa-IR" sz="1600" dirty="0">
                <a:latin typeface="IRANYekan Light" panose="020B0506030804020204" pitchFamily="34" charset="-78"/>
                <a:cs typeface="IRANYekan Light" panose="020B0506030804020204" pitchFamily="34" charset="-78"/>
              </a:rPr>
              <a:t>دانشجوی کارشناسی ارشد مهندسی پزشکی</a:t>
            </a:r>
            <a:endParaRPr lang="en-US" sz="1600" dirty="0">
              <a:latin typeface="IRANYekan Light" panose="020B0506030804020204" pitchFamily="34" charset="-78"/>
              <a:cs typeface="IRANYekan Light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348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F1E1E2C-7A6A-0E15-AEB2-203C0C01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Why Complex-valued?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3B72-A3EB-E281-068F-4930F712BD79}"/>
              </a:ext>
            </a:extLst>
          </p:cNvPr>
          <p:cNvSpPr txBox="1"/>
          <p:nvPr/>
        </p:nvSpPr>
        <p:spPr>
          <a:xfrm>
            <a:off x="497154" y="1540309"/>
            <a:ext cx="358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u="sng" dirty="0"/>
              <a:t>Audio signal source localization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BC06A-CD5A-08FA-AD24-F5758A7B5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0" t="30814" r="7834" b="12630"/>
          <a:stretch/>
        </p:blipFill>
        <p:spPr>
          <a:xfrm>
            <a:off x="496888" y="1992212"/>
            <a:ext cx="3485832" cy="3708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B74CF-26D9-D554-9568-ADE75F60C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1" t="38542" r="9834" b="7699"/>
          <a:stretch/>
        </p:blipFill>
        <p:spPr>
          <a:xfrm>
            <a:off x="4287520" y="1982052"/>
            <a:ext cx="7650480" cy="35443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135CB-4488-331F-02C6-64C9C563B957}"/>
              </a:ext>
            </a:extLst>
          </p:cNvPr>
          <p:cNvSpPr txBox="1"/>
          <p:nvPr/>
        </p:nvSpPr>
        <p:spPr>
          <a:xfrm>
            <a:off x="5182352" y="5690458"/>
            <a:ext cx="2218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Yuan-Shan Lee, 2017</a:t>
            </a:r>
            <a:endParaRPr lang="en-CA" sz="14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1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2E6814-2DDD-E2A5-4369-EB00F4CF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Why Complex-valued?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375B6-460A-12F1-2793-81B192B56C0E}"/>
              </a:ext>
            </a:extLst>
          </p:cNvPr>
          <p:cNvSpPr txBox="1"/>
          <p:nvPr/>
        </p:nvSpPr>
        <p:spPr>
          <a:xfrm>
            <a:off x="496888" y="1426278"/>
            <a:ext cx="1925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u="sng" dirty="0"/>
              <a:t>Image denoising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F8359-3681-ECE1-890A-9F19F206E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41910" r="20250" b="30969"/>
          <a:stretch/>
        </p:blipFill>
        <p:spPr>
          <a:xfrm rot="5400000">
            <a:off x="-180872" y="2829063"/>
            <a:ext cx="4212440" cy="2373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BE888E-33CA-E68D-4354-8457093B8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53313" r="20417" b="15712"/>
          <a:stretch/>
        </p:blipFill>
        <p:spPr>
          <a:xfrm>
            <a:off x="3353543" y="1724975"/>
            <a:ext cx="7061200" cy="2042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726C6-E9E0-021F-B6D6-E4D38FCF13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t="48844" r="20916" b="23726"/>
          <a:stretch/>
        </p:blipFill>
        <p:spPr>
          <a:xfrm>
            <a:off x="3353543" y="4015861"/>
            <a:ext cx="7421138" cy="19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4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C906-920E-D663-BCFC-446B3F75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2-channel Real-valued?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C3BE14-C26C-3992-51E6-45A4F8B8AAAD}"/>
              </a:ext>
            </a:extLst>
          </p:cNvPr>
          <p:cNvSpPr txBox="1">
            <a:spLocks/>
          </p:cNvSpPr>
          <p:nvPr/>
        </p:nvSpPr>
        <p:spPr>
          <a:xfrm>
            <a:off x="497155" y="1559473"/>
            <a:ext cx="10515600" cy="435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CA" dirty="0"/>
              <a:t>Linear Operation: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9C3E9-BD49-9311-8CD6-7C53FBA5B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41386" r="11129" b="11637"/>
          <a:stretch/>
        </p:blipFill>
        <p:spPr>
          <a:xfrm>
            <a:off x="1920604" y="2210680"/>
            <a:ext cx="7813705" cy="3303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AACD9-9082-8EF2-71DA-A2F8934FBEAD}"/>
              </a:ext>
            </a:extLst>
          </p:cNvPr>
          <p:cNvSpPr txBox="1"/>
          <p:nvPr/>
        </p:nvSpPr>
        <p:spPr>
          <a:xfrm>
            <a:off x="4957008" y="5603034"/>
            <a:ext cx="239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Patrick M. Virtue, 2019</a:t>
            </a:r>
            <a:endParaRPr lang="en-CA" sz="14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2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FDAA52-A51D-521D-29D1-33769CE6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Why not use 2-channel Real-valued?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41E64-7C96-323E-395B-E2B394DAF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0" t="36613" r="25645" b="10592"/>
          <a:stretch/>
        </p:blipFill>
        <p:spPr>
          <a:xfrm>
            <a:off x="3661432" y="1898248"/>
            <a:ext cx="5355246" cy="4140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0793B-FF5C-294C-EE7D-87487A7CE8FA}"/>
              </a:ext>
            </a:extLst>
          </p:cNvPr>
          <p:cNvSpPr txBox="1"/>
          <p:nvPr/>
        </p:nvSpPr>
        <p:spPr>
          <a:xfrm>
            <a:off x="5142189" y="6013727"/>
            <a:ext cx="239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Patrick M. Virtue, 2019</a:t>
            </a:r>
            <a:endParaRPr lang="en-CA" sz="1400" i="1" dirty="0">
              <a:solidFill>
                <a:schemeClr val="accent3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2C2070-0F4E-306D-1BF3-510ED86DE563}"/>
              </a:ext>
            </a:extLst>
          </p:cNvPr>
          <p:cNvSpPr txBox="1">
            <a:spLocks/>
          </p:cNvSpPr>
          <p:nvPr/>
        </p:nvSpPr>
        <p:spPr>
          <a:xfrm>
            <a:off x="497155" y="1559473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CA" dirty="0"/>
              <a:t>Non-linear Operation:</a:t>
            </a:r>
          </a:p>
        </p:txBody>
      </p:sp>
    </p:spTree>
    <p:extLst>
      <p:ext uri="{BB962C8B-B14F-4D97-AF65-F5344CB8AC3E}">
        <p14:creationId xmlns:p14="http://schemas.microsoft.com/office/powerpoint/2010/main" val="48606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EE49-4ECA-9B28-3178-A1800D10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Extending Real-valued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B1948C-AC60-59A5-F480-E53ECBCC6407}"/>
              </a:ext>
            </a:extLst>
          </p:cNvPr>
          <p:cNvSpPr txBox="1">
            <a:spLocks/>
          </p:cNvSpPr>
          <p:nvPr/>
        </p:nvSpPr>
        <p:spPr>
          <a:xfrm>
            <a:off x="497155" y="1559473"/>
            <a:ext cx="3848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CA" dirty="0"/>
              <a:t>Undefined Max operation: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C9096B-0988-C15F-B181-69639AB588EF}"/>
              </a:ext>
            </a:extLst>
          </p:cNvPr>
          <p:cNvGrpSpPr/>
          <p:nvPr/>
        </p:nvGrpSpPr>
        <p:grpSpPr>
          <a:xfrm>
            <a:off x="1032627" y="2479188"/>
            <a:ext cx="2990455" cy="2823847"/>
            <a:chOff x="1032627" y="2479188"/>
            <a:chExt cx="2990455" cy="282384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97EA0C2-4AEB-A428-3DCB-410F02A931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1630" y="2745030"/>
              <a:ext cx="0" cy="2558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6EF8F5E-E865-BCD7-1EC7-079226B91C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11630" y="2700660"/>
              <a:ext cx="0" cy="2558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4076E4-41FF-3592-29FA-890215ED99D0}"/>
                    </a:ext>
                  </a:extLst>
                </p:cNvPr>
                <p:cNvSpPr txBox="1"/>
                <p:nvPr/>
              </p:nvSpPr>
              <p:spPr>
                <a:xfrm>
                  <a:off x="3519161" y="3794996"/>
                  <a:ext cx="503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4076E4-41FF-3592-29FA-890215ED9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161" y="3794996"/>
                  <a:ext cx="50392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8B439A8-0293-C0E9-1F3A-A6328267A35C}"/>
                    </a:ext>
                  </a:extLst>
                </p:cNvPr>
                <p:cNvSpPr txBox="1"/>
                <p:nvPr/>
              </p:nvSpPr>
              <p:spPr>
                <a:xfrm>
                  <a:off x="2059669" y="2479188"/>
                  <a:ext cx="5236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𝐼𝑚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8B439A8-0293-C0E9-1F3A-A6328267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669" y="2479188"/>
                  <a:ext cx="52367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B6D5F6-3D6D-8FFA-C0C5-0371293FB4B8}"/>
                </a:ext>
              </a:extLst>
            </p:cNvPr>
            <p:cNvCxnSpPr/>
            <p:nvPr/>
          </p:nvCxnSpPr>
          <p:spPr>
            <a:xfrm flipV="1">
              <a:off x="2311630" y="3326442"/>
              <a:ext cx="584849" cy="653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FCB4F9-DC8A-508C-4886-9E7C483AE235}"/>
                </a:ext>
              </a:extLst>
            </p:cNvPr>
            <p:cNvSpPr/>
            <p:nvPr/>
          </p:nvSpPr>
          <p:spPr>
            <a:xfrm>
              <a:off x="2247969" y="3911660"/>
              <a:ext cx="127319" cy="136002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35678-6362-B80C-BB31-6E8E13B45B17}"/>
                  </a:ext>
                </a:extLst>
              </p:cNvPr>
              <p:cNvSpPr txBox="1"/>
              <p:nvPr/>
            </p:nvSpPr>
            <p:spPr>
              <a:xfrm>
                <a:off x="1366144" y="5371036"/>
                <a:ext cx="1890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1" i="0" dirty="0" smtClean="0">
                          <a:latin typeface="Cambria Math" panose="02040503050406030204" pitchFamily="18" charset="0"/>
                        </a:rPr>
                        <m:t>𝐑𝐞𝐋𝐔</m:t>
                      </m:r>
                      <m:r>
                        <a:rPr lang="en-CA" sz="16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0" dirty="0" smtClean="0">
                          <a:latin typeface="Cambria Math" panose="02040503050406030204" pitchFamily="18" charset="0"/>
                        </a:rPr>
                        <m:t>𝐌𝐚𝐱</m:t>
                      </m:r>
                      <m:r>
                        <a:rPr lang="en-CA" sz="16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16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CA" sz="1600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16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CA" sz="16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35678-6362-B80C-BB31-6E8E13B45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144" y="5371036"/>
                <a:ext cx="1890967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E060EF0-068B-8C48-3380-529321001DB7}"/>
              </a:ext>
            </a:extLst>
          </p:cNvPr>
          <p:cNvGrpSpPr/>
          <p:nvPr/>
        </p:nvGrpSpPr>
        <p:grpSpPr>
          <a:xfrm>
            <a:off x="6496755" y="2479188"/>
            <a:ext cx="3130479" cy="2823847"/>
            <a:chOff x="6496755" y="2479188"/>
            <a:chExt cx="3130479" cy="282384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623CA0A-DFA6-0D83-D545-5DDCD01771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5782" y="2745030"/>
              <a:ext cx="0" cy="2558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755B31-D173-66FB-9BAA-E1BC10F54E3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15782" y="2700660"/>
              <a:ext cx="0" cy="2558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8F04A6-4B55-A6C1-D1E5-F0CCCA6C5C34}"/>
                    </a:ext>
                  </a:extLst>
                </p:cNvPr>
                <p:cNvSpPr txBox="1"/>
                <p:nvPr/>
              </p:nvSpPr>
              <p:spPr>
                <a:xfrm>
                  <a:off x="9123313" y="3794996"/>
                  <a:ext cx="503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8F04A6-4B55-A6C1-D1E5-F0CCCA6C5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3313" y="3794996"/>
                  <a:ext cx="50392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F326972-848B-7CAD-B28C-3228E46D5FF0}"/>
                    </a:ext>
                  </a:extLst>
                </p:cNvPr>
                <p:cNvSpPr txBox="1"/>
                <p:nvPr/>
              </p:nvSpPr>
              <p:spPr>
                <a:xfrm>
                  <a:off x="7663821" y="2479188"/>
                  <a:ext cx="5236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𝐼𝑚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F326972-848B-7CAD-B28C-3228E46D5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821" y="2479188"/>
                  <a:ext cx="5236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A95F89-7DC4-FC68-CFAF-05A2792A7E1B}"/>
                </a:ext>
              </a:extLst>
            </p:cNvPr>
            <p:cNvCxnSpPr/>
            <p:nvPr/>
          </p:nvCxnSpPr>
          <p:spPr>
            <a:xfrm flipV="1">
              <a:off x="7915782" y="3326442"/>
              <a:ext cx="584849" cy="653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53B684-BDF5-F9C0-680E-460B1BA081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6755" y="2929148"/>
              <a:ext cx="1419026" cy="1050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D168D-091E-9B5F-0ED3-CB3884289A69}"/>
                  </a:ext>
                </a:extLst>
              </p:cNvPr>
              <p:cNvSpPr txBox="1"/>
              <p:nvPr/>
            </p:nvSpPr>
            <p:spPr>
              <a:xfrm>
                <a:off x="7386629" y="5371036"/>
                <a:ext cx="10583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1" i="0" dirty="0" smtClean="0">
                          <a:latin typeface="Cambria Math" panose="02040503050406030204" pitchFamily="18" charset="0"/>
                        </a:rPr>
                        <m:t>𝐌𝐚𝐱𝐩𝐨𝐨𝐥</m:t>
                      </m:r>
                    </m:oMath>
                  </m:oMathPara>
                </a14:m>
                <a:endParaRPr lang="en-CA" sz="16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D168D-091E-9B5F-0ED3-CB3884289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29" y="5371036"/>
                <a:ext cx="1058303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37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FCF7CF-01CA-3CAD-1047-C871214C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Extending Real-valued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938FD4-62AE-7C18-B9D3-1D81A37E9D90}"/>
              </a:ext>
            </a:extLst>
          </p:cNvPr>
          <p:cNvSpPr txBox="1">
            <a:spLocks/>
          </p:cNvSpPr>
          <p:nvPr/>
        </p:nvSpPr>
        <p:spPr>
          <a:xfrm>
            <a:off x="497155" y="1559473"/>
            <a:ext cx="4293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CA" dirty="0"/>
              <a:t>Unstable activation functions: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542DF-F36E-02D3-2915-23358296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2496962"/>
            <a:ext cx="5857613" cy="294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F6DC7-8C7F-1ACE-B2FF-E3882A07E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35" y="2650604"/>
            <a:ext cx="5552486" cy="2795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6391B-931F-2F09-C592-B91D3C1EC6AB}"/>
                  </a:ext>
                </a:extLst>
              </p:cNvPr>
              <p:cNvSpPr txBox="1"/>
              <p:nvPr/>
            </p:nvSpPr>
            <p:spPr>
              <a:xfrm>
                <a:off x="8130358" y="1879614"/>
                <a:ext cx="1742785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6391B-931F-2F09-C592-B91D3C1EC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358" y="1879614"/>
                <a:ext cx="1742785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58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E76A6E-FD24-CE19-F474-5BD8B170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Extending Real-valued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F0E779-FCBB-2A8A-1E41-983BFC5486B0}"/>
              </a:ext>
            </a:extLst>
          </p:cNvPr>
          <p:cNvSpPr txBox="1">
            <a:spLocks/>
          </p:cNvSpPr>
          <p:nvPr/>
        </p:nvSpPr>
        <p:spPr>
          <a:xfrm>
            <a:off x="497155" y="1559473"/>
            <a:ext cx="4293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CA" dirty="0"/>
              <a:t>Unstable activation functions: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E201C-D57A-3FD8-BF89-256BB2B0B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2508536"/>
            <a:ext cx="5857613" cy="2949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74DA3-38A1-1D3F-8B32-74F156E0F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01" y="2509665"/>
            <a:ext cx="5729469" cy="294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4BD9CE-EDAF-98C8-F304-F69503CB42B6}"/>
                  </a:ext>
                </a:extLst>
              </p:cNvPr>
              <p:cNvSpPr txBox="1"/>
              <p:nvPr/>
            </p:nvSpPr>
            <p:spPr>
              <a:xfrm>
                <a:off x="8130358" y="1879614"/>
                <a:ext cx="2155655" cy="628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4BD9CE-EDAF-98C8-F304-F69503CB4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358" y="1879614"/>
                <a:ext cx="2155655" cy="628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23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017AFB-4F0F-E982-EA28-3BC280F6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Extending Real-valued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D25AEF-E74F-9254-1005-752AC6865C50}"/>
              </a:ext>
            </a:extLst>
          </p:cNvPr>
          <p:cNvSpPr txBox="1">
            <a:spLocks/>
          </p:cNvSpPr>
          <p:nvPr/>
        </p:nvSpPr>
        <p:spPr>
          <a:xfrm>
            <a:off x="497155" y="1559473"/>
            <a:ext cx="5587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CA" dirty="0"/>
              <a:t>Optimization of complex-valued output: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AF8BE35-CD77-23D7-7345-466C691C69D4}"/>
                  </a:ext>
                </a:extLst>
              </p:cNvPr>
              <p:cNvSpPr txBox="1"/>
              <p:nvPr/>
            </p:nvSpPr>
            <p:spPr>
              <a:xfrm>
                <a:off x="2764420" y="5982173"/>
                <a:ext cx="8776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CA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𝐼𝐻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AF8BE35-CD77-23D7-7345-466C691C6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420" y="5982173"/>
                <a:ext cx="87761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C2861E9-533C-37F9-AA3E-0CB0FA76B208}"/>
                  </a:ext>
                </a:extLst>
              </p:cNvPr>
              <p:cNvSpPr txBox="1"/>
              <p:nvPr/>
            </p:nvSpPr>
            <p:spPr>
              <a:xfrm>
                <a:off x="4387837" y="5971170"/>
                <a:ext cx="876650" cy="409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CA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𝐻𝑂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C2861E9-533C-37F9-AA3E-0CB0FA76B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37" y="5971170"/>
                <a:ext cx="876650" cy="409151"/>
              </a:xfrm>
              <a:prstGeom prst="rect">
                <a:avLst/>
              </a:prstGeom>
              <a:blipFill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8CFB44EC-120F-1275-A75C-80EFD226D311}"/>
              </a:ext>
            </a:extLst>
          </p:cNvPr>
          <p:cNvSpPr/>
          <p:nvPr/>
        </p:nvSpPr>
        <p:spPr>
          <a:xfrm>
            <a:off x="3937901" y="516401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6F58C7-6063-F397-E34D-1BBD95FBB0D0}"/>
              </a:ext>
            </a:extLst>
          </p:cNvPr>
          <p:cNvSpPr/>
          <p:nvPr/>
        </p:nvSpPr>
        <p:spPr>
          <a:xfrm>
            <a:off x="3937901" y="526003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808A31-1E1B-DF06-92FF-F0006323ADB1}"/>
              </a:ext>
            </a:extLst>
          </p:cNvPr>
          <p:cNvSpPr/>
          <p:nvPr/>
        </p:nvSpPr>
        <p:spPr>
          <a:xfrm>
            <a:off x="3937901" y="5350803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5A1565E-4A67-1F39-607D-3A1BDAF8EC84}"/>
              </a:ext>
            </a:extLst>
          </p:cNvPr>
          <p:cNvGrpSpPr/>
          <p:nvPr/>
        </p:nvGrpSpPr>
        <p:grpSpPr>
          <a:xfrm>
            <a:off x="1252200" y="2021138"/>
            <a:ext cx="5333742" cy="4201615"/>
            <a:chOff x="1252200" y="2021138"/>
            <a:chExt cx="5333742" cy="420161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52766C3-5AF7-9B4A-941C-CAB46791398C}"/>
                </a:ext>
              </a:extLst>
            </p:cNvPr>
            <p:cNvGrpSpPr/>
            <p:nvPr/>
          </p:nvGrpSpPr>
          <p:grpSpPr>
            <a:xfrm>
              <a:off x="1252200" y="2021138"/>
              <a:ext cx="4326798" cy="4201615"/>
              <a:chOff x="1252200" y="2021138"/>
              <a:chExt cx="4326798" cy="42016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6DC6728-B1B2-CBF3-97E4-EC49F712DBD4}"/>
                  </a:ext>
                </a:extLst>
              </p:cNvPr>
              <p:cNvGrpSpPr/>
              <p:nvPr/>
            </p:nvGrpSpPr>
            <p:grpSpPr>
              <a:xfrm>
                <a:off x="2388244" y="2021138"/>
                <a:ext cx="3190754" cy="4201615"/>
                <a:chOff x="2480841" y="2351589"/>
                <a:chExt cx="3190754" cy="4201615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410615B-8023-40E1-48F4-4625F16A99D0}"/>
                    </a:ext>
                  </a:extLst>
                </p:cNvPr>
                <p:cNvSpPr/>
                <p:nvPr/>
              </p:nvSpPr>
              <p:spPr>
                <a:xfrm>
                  <a:off x="2480841" y="4098011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E9E7957E-D32A-A67F-4A14-424C63216772}"/>
                    </a:ext>
                  </a:extLst>
                </p:cNvPr>
                <p:cNvSpPr/>
                <p:nvPr/>
              </p:nvSpPr>
              <p:spPr>
                <a:xfrm>
                  <a:off x="3700041" y="4643379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EAB63650-06AC-2336-6C55-9D888CCA39D9}"/>
                    </a:ext>
                  </a:extLst>
                </p:cNvPr>
                <p:cNvSpPr/>
                <p:nvPr/>
              </p:nvSpPr>
              <p:spPr>
                <a:xfrm>
                  <a:off x="2480841" y="2963119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DBB703B-6DC7-3238-5816-24DAE3AD2342}"/>
                    </a:ext>
                  </a:extLst>
                </p:cNvPr>
                <p:cNvSpPr/>
                <p:nvPr/>
              </p:nvSpPr>
              <p:spPr>
                <a:xfrm>
                  <a:off x="3700041" y="3497484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C38E8B2-B63A-A2C1-82DD-C14875901A70}"/>
                    </a:ext>
                  </a:extLst>
                </p:cNvPr>
                <p:cNvSpPr/>
                <p:nvPr/>
              </p:nvSpPr>
              <p:spPr>
                <a:xfrm>
                  <a:off x="3700041" y="2351589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9A447CB1-9F89-3DA2-BAD6-382EBC8E6150}"/>
                    </a:ext>
                  </a:extLst>
                </p:cNvPr>
                <p:cNvSpPr/>
                <p:nvPr/>
              </p:nvSpPr>
              <p:spPr>
                <a:xfrm>
                  <a:off x="4919241" y="4235650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0A850B0-A227-A67A-B829-3A5804DC7275}"/>
                    </a:ext>
                  </a:extLst>
                </p:cNvPr>
                <p:cNvSpPr/>
                <p:nvPr/>
              </p:nvSpPr>
              <p:spPr>
                <a:xfrm>
                  <a:off x="2480841" y="5225761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B419EA50-272C-2677-45B7-17B8447AE0C7}"/>
                    </a:ext>
                  </a:extLst>
                </p:cNvPr>
                <p:cNvSpPr/>
                <p:nvPr/>
              </p:nvSpPr>
              <p:spPr>
                <a:xfrm>
                  <a:off x="3700041" y="5789274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A95D687-34B8-F13A-0EA3-1F80D116EE5C}"/>
                    </a:ext>
                  </a:extLst>
                </p:cNvPr>
                <p:cNvCxnSpPr>
                  <a:stCxn id="9" idx="7"/>
                  <a:endCxn id="12" idx="2"/>
                </p:cNvCxnSpPr>
                <p:nvPr/>
              </p:nvCxnSpPr>
              <p:spPr>
                <a:xfrm flipV="1">
                  <a:off x="3123015" y="2733554"/>
                  <a:ext cx="577026" cy="3414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819903A-DCC0-57B3-C252-C699B7C44B9B}"/>
                    </a:ext>
                  </a:extLst>
                </p:cNvPr>
                <p:cNvCxnSpPr>
                  <a:stCxn id="8" idx="7"/>
                  <a:endCxn id="12" idx="2"/>
                </p:cNvCxnSpPr>
                <p:nvPr/>
              </p:nvCxnSpPr>
              <p:spPr>
                <a:xfrm flipV="1">
                  <a:off x="3123015" y="2733554"/>
                  <a:ext cx="577026" cy="14763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18B52DB-CE22-4305-C634-22BB9E9E9EB4}"/>
                    </a:ext>
                  </a:extLst>
                </p:cNvPr>
                <p:cNvCxnSpPr>
                  <a:stCxn id="14" idx="7"/>
                  <a:endCxn id="12" idx="2"/>
                </p:cNvCxnSpPr>
                <p:nvPr/>
              </p:nvCxnSpPr>
              <p:spPr>
                <a:xfrm flipV="1">
                  <a:off x="3123015" y="2733554"/>
                  <a:ext cx="577026" cy="26040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7B36FAA-7C10-79ED-7CCB-0A1652333CA3}"/>
                    </a:ext>
                  </a:extLst>
                </p:cNvPr>
                <p:cNvCxnSpPr>
                  <a:stCxn id="9" idx="7"/>
                  <a:endCxn id="11" idx="2"/>
                </p:cNvCxnSpPr>
                <p:nvPr/>
              </p:nvCxnSpPr>
              <p:spPr>
                <a:xfrm>
                  <a:off x="3123015" y="3074994"/>
                  <a:ext cx="577026" cy="8044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32B6053-51B2-7E37-B5F7-7D6BA445CD78}"/>
                    </a:ext>
                  </a:extLst>
                </p:cNvPr>
                <p:cNvCxnSpPr>
                  <a:stCxn id="8" idx="7"/>
                  <a:endCxn id="11" idx="2"/>
                </p:cNvCxnSpPr>
                <p:nvPr/>
              </p:nvCxnSpPr>
              <p:spPr>
                <a:xfrm flipV="1">
                  <a:off x="3123015" y="3879449"/>
                  <a:ext cx="577026" cy="330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6CDA38C-C6BC-7AD4-9905-F55894723DAC}"/>
                    </a:ext>
                  </a:extLst>
                </p:cNvPr>
                <p:cNvCxnSpPr>
                  <a:stCxn id="9" idx="7"/>
                  <a:endCxn id="10" idx="2"/>
                </p:cNvCxnSpPr>
                <p:nvPr/>
              </p:nvCxnSpPr>
              <p:spPr>
                <a:xfrm>
                  <a:off x="3123015" y="3074994"/>
                  <a:ext cx="577026" cy="19503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E4CC755-649B-CB0A-1182-5875F2041184}"/>
                    </a:ext>
                  </a:extLst>
                </p:cNvPr>
                <p:cNvCxnSpPr>
                  <a:stCxn id="14" idx="7"/>
                  <a:endCxn id="11" idx="2"/>
                </p:cNvCxnSpPr>
                <p:nvPr/>
              </p:nvCxnSpPr>
              <p:spPr>
                <a:xfrm flipV="1">
                  <a:off x="3123015" y="3879449"/>
                  <a:ext cx="577026" cy="145818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350006D-9137-1671-4301-A286566ABB0F}"/>
                    </a:ext>
                  </a:extLst>
                </p:cNvPr>
                <p:cNvCxnSpPr>
                  <a:stCxn id="8" idx="7"/>
                  <a:endCxn id="10" idx="2"/>
                </p:cNvCxnSpPr>
                <p:nvPr/>
              </p:nvCxnSpPr>
              <p:spPr>
                <a:xfrm>
                  <a:off x="3123015" y="4209886"/>
                  <a:ext cx="577026" cy="81545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733E74B-2900-7C2E-735B-0F9A13C39808}"/>
                    </a:ext>
                  </a:extLst>
                </p:cNvPr>
                <p:cNvCxnSpPr>
                  <a:stCxn id="8" idx="7"/>
                  <a:endCxn id="15" idx="2"/>
                </p:cNvCxnSpPr>
                <p:nvPr/>
              </p:nvCxnSpPr>
              <p:spPr>
                <a:xfrm>
                  <a:off x="3123015" y="4209886"/>
                  <a:ext cx="577026" cy="19613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035B669-AB81-8CCA-0EB6-EF41DEA5D2B1}"/>
                    </a:ext>
                  </a:extLst>
                </p:cNvPr>
                <p:cNvCxnSpPr>
                  <a:stCxn id="14" idx="7"/>
                  <a:endCxn id="10" idx="2"/>
                </p:cNvCxnSpPr>
                <p:nvPr/>
              </p:nvCxnSpPr>
              <p:spPr>
                <a:xfrm flipV="1">
                  <a:off x="3123015" y="5025344"/>
                  <a:ext cx="577026" cy="3122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6D5AB4C-9D8E-A95E-D5FB-F7AD336EDABA}"/>
                    </a:ext>
                  </a:extLst>
                </p:cNvPr>
                <p:cNvCxnSpPr>
                  <a:stCxn id="9" idx="7"/>
                  <a:endCxn id="15" idx="2"/>
                </p:cNvCxnSpPr>
                <p:nvPr/>
              </p:nvCxnSpPr>
              <p:spPr>
                <a:xfrm>
                  <a:off x="3123015" y="3074994"/>
                  <a:ext cx="577026" cy="3096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C2DBA6D-1FCD-13DB-6F60-6F649FBFC9B2}"/>
                    </a:ext>
                  </a:extLst>
                </p:cNvPr>
                <p:cNvCxnSpPr>
                  <a:stCxn id="14" idx="7"/>
                  <a:endCxn id="15" idx="2"/>
                </p:cNvCxnSpPr>
                <p:nvPr/>
              </p:nvCxnSpPr>
              <p:spPr>
                <a:xfrm>
                  <a:off x="3123015" y="5337636"/>
                  <a:ext cx="577026" cy="8336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62430B4F-3439-0819-93D5-D178A3B54F28}"/>
                    </a:ext>
                  </a:extLst>
                </p:cNvPr>
                <p:cNvCxnSpPr>
                  <a:stCxn id="12" idx="6"/>
                  <a:endCxn id="13" idx="2"/>
                </p:cNvCxnSpPr>
                <p:nvPr/>
              </p:nvCxnSpPr>
              <p:spPr>
                <a:xfrm>
                  <a:off x="4452395" y="2733554"/>
                  <a:ext cx="466846" cy="1884061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8FD5735-52E4-4C08-151C-3DD4ED5487AA}"/>
                    </a:ext>
                  </a:extLst>
                </p:cNvPr>
                <p:cNvCxnSpPr>
                  <a:stCxn id="11" idx="6"/>
                  <a:endCxn id="13" idx="2"/>
                </p:cNvCxnSpPr>
                <p:nvPr/>
              </p:nvCxnSpPr>
              <p:spPr>
                <a:xfrm>
                  <a:off x="4452395" y="3879449"/>
                  <a:ext cx="466846" cy="738166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3E9E56C-3A02-94E5-F13E-1770692529C6}"/>
                    </a:ext>
                  </a:extLst>
                </p:cNvPr>
                <p:cNvCxnSpPr>
                  <a:stCxn id="10" idx="6"/>
                  <a:endCxn id="13" idx="2"/>
                </p:cNvCxnSpPr>
                <p:nvPr/>
              </p:nvCxnSpPr>
              <p:spPr>
                <a:xfrm flipV="1">
                  <a:off x="4452395" y="4617615"/>
                  <a:ext cx="466846" cy="407729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90B6194-89CF-E1B2-0614-3CB0D186BD14}"/>
                    </a:ext>
                  </a:extLst>
                </p:cNvPr>
                <p:cNvCxnSpPr>
                  <a:stCxn id="15" idx="6"/>
                  <a:endCxn id="13" idx="2"/>
                </p:cNvCxnSpPr>
                <p:nvPr/>
              </p:nvCxnSpPr>
              <p:spPr>
                <a:xfrm flipV="1">
                  <a:off x="4452395" y="4617615"/>
                  <a:ext cx="466846" cy="1553624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4F70504-3D87-0369-7896-20B011A34C14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585732" y="3014633"/>
                <a:ext cx="8025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6E76BD8-0077-D5DE-3DA3-F5E1B9D15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5732" y="4149525"/>
                <a:ext cx="8025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9CA5A67-2CD0-C0BD-15B8-F441B56CA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5732" y="5277275"/>
                <a:ext cx="8025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B706C7C-1571-F0A0-A6C3-189B8FEB5053}"/>
                      </a:ext>
                    </a:extLst>
                  </p:cNvPr>
                  <p:cNvSpPr txBox="1"/>
                  <p:nvPr/>
                </p:nvSpPr>
                <p:spPr>
                  <a:xfrm>
                    <a:off x="1252200" y="2771937"/>
                    <a:ext cx="4461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B706C7C-1571-F0A0-A6C3-189B8FEB50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2200" y="2771937"/>
                    <a:ext cx="44614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B6F7D99-4EC1-B71D-3ABE-48DDA44DFBEB}"/>
                      </a:ext>
                    </a:extLst>
                  </p:cNvPr>
                  <p:cNvSpPr txBox="1"/>
                  <p:nvPr/>
                </p:nvSpPr>
                <p:spPr>
                  <a:xfrm>
                    <a:off x="1252200" y="3918081"/>
                    <a:ext cx="45147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B6F7D99-4EC1-B71D-3ABE-48DDA44DFB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2200" y="3918081"/>
                    <a:ext cx="45147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D91CE55-027D-FD64-977F-C6C169F575EC}"/>
                      </a:ext>
                    </a:extLst>
                  </p:cNvPr>
                  <p:cNvSpPr txBox="1"/>
                  <p:nvPr/>
                </p:nvSpPr>
                <p:spPr>
                  <a:xfrm>
                    <a:off x="1252200" y="5052972"/>
                    <a:ext cx="46557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D91CE55-027D-FD64-977F-C6C169F575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2200" y="5052972"/>
                    <a:ext cx="46557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0A521C9-24A5-8A68-22E4-EC924EEA1A81}"/>
                  </a:ext>
                </a:extLst>
              </p:cNvPr>
              <p:cNvSpPr/>
              <p:nvPr/>
            </p:nvSpPr>
            <p:spPr>
              <a:xfrm>
                <a:off x="2741561" y="459940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F9E5313-3713-BE72-CC4D-E2DB4222CFA9}"/>
                  </a:ext>
                </a:extLst>
              </p:cNvPr>
              <p:cNvSpPr/>
              <p:nvPr/>
            </p:nvSpPr>
            <p:spPr>
              <a:xfrm>
                <a:off x="2741561" y="469541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2C2C0F0-28B4-F0CB-4AA1-E4F37F8B7517}"/>
                  </a:ext>
                </a:extLst>
              </p:cNvPr>
              <p:cNvSpPr/>
              <p:nvPr/>
            </p:nvSpPr>
            <p:spPr>
              <a:xfrm>
                <a:off x="2741561" y="478618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D3DD6BE-7B21-97A2-7304-D325779E103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5578998" y="4287164"/>
              <a:ext cx="5170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B07BCDB-0863-7F65-3897-0183DFCA7852}"/>
                    </a:ext>
                  </a:extLst>
                </p:cNvPr>
                <p:cNvSpPr txBox="1"/>
                <p:nvPr/>
              </p:nvSpPr>
              <p:spPr>
                <a:xfrm>
                  <a:off x="6096000" y="4149525"/>
                  <a:ext cx="4899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B07BCDB-0863-7F65-3897-0183DFCA7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149525"/>
                  <a:ext cx="48994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250" t="-4444" r="-17500" b="-355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158F06-20E9-E455-B4BE-CC0F15E0A0A8}"/>
                  </a:ext>
                </a:extLst>
              </p:cNvPr>
              <p:cNvSpPr txBox="1"/>
              <p:nvPr/>
            </p:nvSpPr>
            <p:spPr>
              <a:xfrm>
                <a:off x="7195541" y="4053626"/>
                <a:ext cx="2430736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158F06-20E9-E455-B4BE-CC0F15E0A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541" y="4053626"/>
                <a:ext cx="2430736" cy="520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3B31DC6-7B52-D5FB-57BD-3D60EE47AEF9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585942" y="4288025"/>
            <a:ext cx="609599" cy="2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Left Brace 79">
            <a:extLst>
              <a:ext uri="{FF2B5EF4-FFF2-40B4-BE49-F238E27FC236}">
                <a16:creationId xmlns:a16="http://schemas.microsoft.com/office/drawing/2014/main" id="{677D4EEF-5413-C1CB-8431-9C59D7D0F4CD}"/>
              </a:ext>
            </a:extLst>
          </p:cNvPr>
          <p:cNvSpPr/>
          <p:nvPr/>
        </p:nvSpPr>
        <p:spPr>
          <a:xfrm rot="5400000">
            <a:off x="8092577" y="2486742"/>
            <a:ext cx="636663" cy="2430735"/>
          </a:xfrm>
          <a:prstGeom prst="leftBrace">
            <a:avLst>
              <a:gd name="adj1" fmla="val 3742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D9D7CC-CE5D-78B8-25CC-905CDF1E89D3}"/>
              </a:ext>
            </a:extLst>
          </p:cNvPr>
          <p:cNvSpPr txBox="1"/>
          <p:nvPr/>
        </p:nvSpPr>
        <p:spPr>
          <a:xfrm>
            <a:off x="7782575" y="3014446"/>
            <a:ext cx="155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Minimization?</a:t>
            </a:r>
          </a:p>
        </p:txBody>
      </p:sp>
    </p:spTree>
    <p:extLst>
      <p:ext uri="{BB962C8B-B14F-4D97-AF65-F5344CB8AC3E}">
        <p14:creationId xmlns:p14="http://schemas.microsoft.com/office/powerpoint/2010/main" val="51661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80" grpId="0" animBg="1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D7EAFC6-DA0A-480E-09F6-72CE8BF070C3}"/>
              </a:ext>
            </a:extLst>
          </p:cNvPr>
          <p:cNvGrpSpPr/>
          <p:nvPr/>
        </p:nvGrpSpPr>
        <p:grpSpPr>
          <a:xfrm>
            <a:off x="1032627" y="2479188"/>
            <a:ext cx="2854520" cy="2823847"/>
            <a:chOff x="1032627" y="2479188"/>
            <a:chExt cx="2854520" cy="282384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220A54A-FD15-05C3-CBA4-D2F9350DE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1630" y="2745030"/>
              <a:ext cx="0" cy="2558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E08318-0105-6A2E-C500-AC776F728EF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11630" y="2700660"/>
              <a:ext cx="0" cy="2558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584839-F756-461B-2280-B12E1393D6E9}"/>
                    </a:ext>
                  </a:extLst>
                </p:cNvPr>
                <p:cNvSpPr txBox="1"/>
                <p:nvPr/>
              </p:nvSpPr>
              <p:spPr>
                <a:xfrm>
                  <a:off x="3519161" y="3794996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584839-F756-461B-2280-B12E1393D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161" y="3794996"/>
                  <a:ext cx="36798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2A91921-0BD1-5286-4880-74E5DABD4115}"/>
                    </a:ext>
                  </a:extLst>
                </p:cNvPr>
                <p:cNvSpPr txBox="1"/>
                <p:nvPr/>
              </p:nvSpPr>
              <p:spPr>
                <a:xfrm>
                  <a:off x="2059669" y="2479188"/>
                  <a:ext cx="693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2A91921-0BD1-5286-4880-74E5DABD4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669" y="2479188"/>
                  <a:ext cx="693716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524B32-AD07-A8B6-1058-2BE6C16C05B7}"/>
              </a:ext>
            </a:extLst>
          </p:cNvPr>
          <p:cNvSpPr/>
          <p:nvPr/>
        </p:nvSpPr>
        <p:spPr>
          <a:xfrm>
            <a:off x="1304632" y="3202904"/>
            <a:ext cx="2098324" cy="1184183"/>
          </a:xfrm>
          <a:custGeom>
            <a:avLst/>
            <a:gdLst>
              <a:gd name="connsiteX0" fmla="*/ 0 w 2013995"/>
              <a:gd name="connsiteY0" fmla="*/ 570587 h 1184183"/>
              <a:gd name="connsiteX1" fmla="*/ 208345 w 2013995"/>
              <a:gd name="connsiteY1" fmla="*/ 119174 h 1184183"/>
              <a:gd name="connsiteX2" fmla="*/ 1122745 w 2013995"/>
              <a:gd name="connsiteY2" fmla="*/ 1184045 h 1184183"/>
              <a:gd name="connsiteX3" fmla="*/ 1331089 w 2013995"/>
              <a:gd name="connsiteY3" fmla="*/ 38151 h 1184183"/>
              <a:gd name="connsiteX4" fmla="*/ 2013995 w 2013995"/>
              <a:gd name="connsiteY4" fmla="*/ 292795 h 11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995" h="1184183">
                <a:moveTo>
                  <a:pt x="0" y="570587"/>
                </a:moveTo>
                <a:cubicBezTo>
                  <a:pt x="10610" y="293759"/>
                  <a:pt x="21221" y="16931"/>
                  <a:pt x="208345" y="119174"/>
                </a:cubicBezTo>
                <a:cubicBezTo>
                  <a:pt x="395469" y="221417"/>
                  <a:pt x="935621" y="1197549"/>
                  <a:pt x="1122745" y="1184045"/>
                </a:cubicBezTo>
                <a:cubicBezTo>
                  <a:pt x="1309869" y="1170541"/>
                  <a:pt x="1182547" y="186693"/>
                  <a:pt x="1331089" y="38151"/>
                </a:cubicBezTo>
                <a:cubicBezTo>
                  <a:pt x="1479631" y="-110391"/>
                  <a:pt x="1911752" y="217559"/>
                  <a:pt x="2013995" y="29279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27EEE0-6B02-4D85-0E3D-5D4710B1B8BB}"/>
              </a:ext>
            </a:extLst>
          </p:cNvPr>
          <p:cNvCxnSpPr/>
          <p:nvPr/>
        </p:nvCxnSpPr>
        <p:spPr>
          <a:xfrm>
            <a:off x="3104776" y="3321934"/>
            <a:ext cx="0" cy="657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045192-ED54-EB5A-79AF-02B4958E9EC7}"/>
              </a:ext>
            </a:extLst>
          </p:cNvPr>
          <p:cNvCxnSpPr>
            <a:cxnSpLocks/>
          </p:cNvCxnSpPr>
          <p:nvPr/>
        </p:nvCxnSpPr>
        <p:spPr>
          <a:xfrm>
            <a:off x="2856186" y="3202904"/>
            <a:ext cx="0" cy="776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2F6C0F-CD0F-E9CE-E1AE-50716EF67D8C}"/>
              </a:ext>
            </a:extLst>
          </p:cNvPr>
          <p:cNvCxnSpPr>
            <a:cxnSpLocks/>
          </p:cNvCxnSpPr>
          <p:nvPr/>
        </p:nvCxnSpPr>
        <p:spPr>
          <a:xfrm>
            <a:off x="2833036" y="4096134"/>
            <a:ext cx="283315" cy="25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51C5370-B152-24E5-0515-3082118D6495}"/>
              </a:ext>
            </a:extLst>
          </p:cNvPr>
          <p:cNvSpPr txBox="1"/>
          <p:nvPr/>
        </p:nvSpPr>
        <p:spPr>
          <a:xfrm>
            <a:off x="510943" y="2119783"/>
            <a:ext cx="1636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1" u="sng" dirty="0"/>
              <a:t>Real-valued: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E7A98-AD8F-B378-527E-6DB3E6A4640B}"/>
                  </a:ext>
                </a:extLst>
              </p:cNvPr>
              <p:cNvSpPr txBox="1"/>
              <p:nvPr/>
            </p:nvSpPr>
            <p:spPr>
              <a:xfrm>
                <a:off x="2800760" y="4175300"/>
                <a:ext cx="321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E7A98-AD8F-B378-527E-6DB3E6A4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760" y="4175300"/>
                <a:ext cx="321178" cy="276999"/>
              </a:xfrm>
              <a:prstGeom prst="rect">
                <a:avLst/>
              </a:prstGeom>
              <a:blipFill>
                <a:blip r:embed="rId4"/>
                <a:stretch>
                  <a:fillRect l="-15094" r="-9434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78582D-5C3A-0F80-97E9-95A4F4BD7ED5}"/>
                  </a:ext>
                </a:extLst>
              </p:cNvPr>
              <p:cNvSpPr txBox="1"/>
              <p:nvPr/>
            </p:nvSpPr>
            <p:spPr>
              <a:xfrm>
                <a:off x="3519161" y="2913421"/>
                <a:ext cx="283410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78582D-5C3A-0F80-97E9-95A4F4BD7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61" y="2913421"/>
                <a:ext cx="2834109" cy="537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A69A58D-CC60-DD62-CA41-F18FDF5B5080}"/>
              </a:ext>
            </a:extLst>
          </p:cNvPr>
          <p:cNvSpPr txBox="1"/>
          <p:nvPr/>
        </p:nvSpPr>
        <p:spPr>
          <a:xfrm>
            <a:off x="5724924" y="2157853"/>
            <a:ext cx="21494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1" u="sng" dirty="0"/>
              <a:t>Complex-valued: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95DC89-659E-0FEB-6968-D36A5CF16444}"/>
              </a:ext>
            </a:extLst>
          </p:cNvPr>
          <p:cNvGrpSpPr/>
          <p:nvPr/>
        </p:nvGrpSpPr>
        <p:grpSpPr>
          <a:xfrm>
            <a:off x="7078617" y="2832040"/>
            <a:ext cx="2673206" cy="2434685"/>
            <a:chOff x="7078617" y="2832040"/>
            <a:chExt cx="2673206" cy="24346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04A202C-F17A-B290-7B7A-65F3295F6983}"/>
                </a:ext>
              </a:extLst>
            </p:cNvPr>
            <p:cNvCxnSpPr/>
            <p:nvPr/>
          </p:nvCxnSpPr>
          <p:spPr>
            <a:xfrm flipH="1">
              <a:off x="7078617" y="4261032"/>
              <a:ext cx="1030147" cy="1005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B900AB3-FE21-8C3F-69CA-B59DC3B73481}"/>
                </a:ext>
              </a:extLst>
            </p:cNvPr>
            <p:cNvCxnSpPr/>
            <p:nvPr/>
          </p:nvCxnSpPr>
          <p:spPr>
            <a:xfrm>
              <a:off x="7564208" y="4413745"/>
              <a:ext cx="21876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6E4DEF6-9B64-AB8C-920B-155029154E30}"/>
                </a:ext>
              </a:extLst>
            </p:cNvPr>
            <p:cNvCxnSpPr/>
            <p:nvPr/>
          </p:nvCxnSpPr>
          <p:spPr>
            <a:xfrm flipV="1">
              <a:off x="7945811" y="2832040"/>
              <a:ext cx="0" cy="1815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41C0ED7-9E3F-9EC8-5890-9484AFD7BD4D}"/>
                  </a:ext>
                </a:extLst>
              </p:cNvPr>
              <p:cNvSpPr txBox="1"/>
              <p:nvPr/>
            </p:nvSpPr>
            <p:spPr>
              <a:xfrm>
                <a:off x="9696377" y="4229079"/>
                <a:ext cx="503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41C0ED7-9E3F-9EC8-5890-9484AFD7B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377" y="4229079"/>
                <a:ext cx="5039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7E8946-32E6-ACF1-46FE-8D45155B617A}"/>
                  </a:ext>
                </a:extLst>
              </p:cNvPr>
              <p:cNvSpPr txBox="1"/>
              <p:nvPr/>
            </p:nvSpPr>
            <p:spPr>
              <a:xfrm>
                <a:off x="6662436" y="5118369"/>
                <a:ext cx="523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𝐼𝑚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7E8946-32E6-ACF1-46FE-8D45155B6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436" y="5118369"/>
                <a:ext cx="5236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DC7F5D8-5AC9-73D0-0CBA-0EDC122016EF}"/>
                  </a:ext>
                </a:extLst>
              </p:cNvPr>
              <p:cNvSpPr txBox="1"/>
              <p:nvPr/>
            </p:nvSpPr>
            <p:spPr>
              <a:xfrm>
                <a:off x="7616701" y="2505215"/>
                <a:ext cx="679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DC7F5D8-5AC9-73D0-0CBA-0EDC12201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01" y="2505215"/>
                <a:ext cx="679481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A35F4687-3F98-07CF-42CE-93D025B55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453556"/>
              </p:ext>
            </p:extLst>
          </p:nvPr>
        </p:nvGraphicFramePr>
        <p:xfrm>
          <a:off x="6353270" y="3070596"/>
          <a:ext cx="3624920" cy="2316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3" name="Oval 52">
            <a:extLst>
              <a:ext uri="{FF2B5EF4-FFF2-40B4-BE49-F238E27FC236}">
                <a16:creationId xmlns:a16="http://schemas.microsoft.com/office/drawing/2014/main" id="{DFE48120-669D-2E99-50EC-60B1E4A14554}"/>
              </a:ext>
            </a:extLst>
          </p:cNvPr>
          <p:cNvSpPr/>
          <p:nvPr/>
        </p:nvSpPr>
        <p:spPr>
          <a:xfrm>
            <a:off x="7496003" y="3526670"/>
            <a:ext cx="97687" cy="9276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A8FDBF-3442-FBA3-3B3A-51A2C6ACA21B}"/>
              </a:ext>
            </a:extLst>
          </p:cNvPr>
          <p:cNvCxnSpPr>
            <a:cxnSpLocks/>
          </p:cNvCxnSpPr>
          <p:nvPr/>
        </p:nvCxnSpPr>
        <p:spPr>
          <a:xfrm flipV="1">
            <a:off x="7598362" y="4609795"/>
            <a:ext cx="310077" cy="28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0035A2D-DAEA-9AED-D4A5-988BD82322AE}"/>
              </a:ext>
            </a:extLst>
          </p:cNvPr>
          <p:cNvCxnSpPr>
            <a:cxnSpLocks/>
          </p:cNvCxnSpPr>
          <p:nvPr/>
        </p:nvCxnSpPr>
        <p:spPr>
          <a:xfrm flipH="1">
            <a:off x="8108764" y="4569299"/>
            <a:ext cx="440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3C06D9-C073-3241-DE14-A5F19693D8AB}"/>
                  </a:ext>
                </a:extLst>
              </p:cNvPr>
              <p:cNvSpPr txBox="1"/>
              <p:nvPr/>
            </p:nvSpPr>
            <p:spPr>
              <a:xfrm>
                <a:off x="8227607" y="4612925"/>
                <a:ext cx="321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3C06D9-C073-3241-DE14-A5F19693D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607" y="4612925"/>
                <a:ext cx="321178" cy="276999"/>
              </a:xfrm>
              <a:prstGeom prst="rect">
                <a:avLst/>
              </a:prstGeom>
              <a:blipFill>
                <a:blip r:embed="rId10"/>
                <a:stretch>
                  <a:fillRect l="-17308" r="-11538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D10B1B-DDA2-A553-F704-738654A16F47}"/>
                  </a:ext>
                </a:extLst>
              </p:cNvPr>
              <p:cNvSpPr txBox="1"/>
              <p:nvPr/>
            </p:nvSpPr>
            <p:spPr>
              <a:xfrm rot="18963829">
                <a:off x="7712071" y="4751424"/>
                <a:ext cx="324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D10B1B-DDA2-A553-F704-738654A16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63829">
                <a:off x="7712071" y="4751424"/>
                <a:ext cx="324576" cy="276999"/>
              </a:xfrm>
              <a:prstGeom prst="rect">
                <a:avLst/>
              </a:prstGeom>
              <a:blipFill>
                <a:blip r:embed="rId11"/>
                <a:stretch>
                  <a:fillRect l="-5634" r="-19718" b="-12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0296CD-EF18-E047-0D7F-6B325F6CEA15}"/>
                  </a:ext>
                </a:extLst>
              </p:cNvPr>
              <p:cNvSpPr txBox="1"/>
              <p:nvPr/>
            </p:nvSpPr>
            <p:spPr>
              <a:xfrm>
                <a:off x="9067450" y="2751226"/>
                <a:ext cx="2791405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0296CD-EF18-E047-0D7F-6B325F6CE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50" y="2751226"/>
                <a:ext cx="2791405" cy="5375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0BE4290-AAFB-0C4A-AB37-83574562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 calculus</a:t>
            </a:r>
          </a:p>
        </p:txBody>
      </p:sp>
    </p:spTree>
    <p:extLst>
      <p:ext uri="{BB962C8B-B14F-4D97-AF65-F5344CB8AC3E}">
        <p14:creationId xmlns:p14="http://schemas.microsoft.com/office/powerpoint/2010/main" val="393251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22294C-2BEF-A16E-70D3-DD4414FFE1E4}"/>
              </a:ext>
            </a:extLst>
          </p:cNvPr>
          <p:cNvSpPr txBox="1"/>
          <p:nvPr/>
        </p:nvSpPr>
        <p:spPr>
          <a:xfrm>
            <a:off x="496888" y="2237586"/>
            <a:ext cx="2523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1" u="sng" dirty="0"/>
              <a:t>Liouville’s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94740C-1675-A942-1909-456ACE6BB5A9}"/>
                  </a:ext>
                </a:extLst>
              </p:cNvPr>
              <p:cNvSpPr txBox="1"/>
              <p:nvPr/>
            </p:nvSpPr>
            <p:spPr>
              <a:xfrm>
                <a:off x="2306565" y="3121223"/>
                <a:ext cx="75788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𝑜𝑙𝑜𝑚𝑜𝑟𝑝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𝑖𝑐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\ ∃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94740C-1675-A942-1909-456ACE6BB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565" y="3121223"/>
                <a:ext cx="7578870" cy="307777"/>
              </a:xfrm>
              <a:prstGeom prst="rect">
                <a:avLst/>
              </a:prstGeom>
              <a:blipFill>
                <a:blip r:embed="rId2"/>
                <a:stretch>
                  <a:fillRect l="-643" r="-241" b="-3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8F1B81-1D02-412A-F895-C2243D377ED8}"/>
              </a:ext>
            </a:extLst>
          </p:cNvPr>
          <p:cNvSpPr txBox="1"/>
          <p:nvPr/>
        </p:nvSpPr>
        <p:spPr>
          <a:xfrm>
            <a:off x="659757" y="3958542"/>
            <a:ext cx="11401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This theorem said that for a complex function to be </a:t>
            </a:r>
            <a:r>
              <a:rPr lang="en-CA" b="1" u="sng" dirty="0"/>
              <a:t>entire differentiable </a:t>
            </a:r>
            <a:r>
              <a:rPr lang="en-CA" dirty="0"/>
              <a:t>and </a:t>
            </a:r>
            <a:r>
              <a:rPr lang="en-CA" b="1" u="sng" dirty="0"/>
              <a:t>bounded</a:t>
            </a:r>
            <a:r>
              <a:rPr lang="en-CA" dirty="0"/>
              <a:t>, we must have </a:t>
            </a:r>
            <a:r>
              <a:rPr lang="en-CA" b="1" u="sng" dirty="0"/>
              <a:t>constant functions</a:t>
            </a:r>
            <a:r>
              <a:rPr lang="en-CA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These functions can’t be a good choice for activation function.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15A32F-6B7E-D84B-E792-A4BE2C64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 calculus</a:t>
            </a:r>
          </a:p>
        </p:txBody>
      </p:sp>
    </p:spTree>
    <p:extLst>
      <p:ext uri="{BB962C8B-B14F-4D97-AF65-F5344CB8AC3E}">
        <p14:creationId xmlns:p14="http://schemas.microsoft.com/office/powerpoint/2010/main" val="134746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EBCE-F382-BA42-5F08-18590954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Complex Numbers and their usages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3A626F-1FF7-1AB2-85D4-8FD89DDFA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21" t="32519" r="29063" b="21683"/>
          <a:stretch/>
        </p:blipFill>
        <p:spPr>
          <a:xfrm>
            <a:off x="497155" y="1443037"/>
            <a:ext cx="4591051" cy="4370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A23A81A8-CD7B-84F5-7042-DD5C1D67C6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120241"/>
                  </p:ext>
                </p:extLst>
              </p:nvPr>
            </p:nvGraphicFramePr>
            <p:xfrm>
              <a:off x="5526356" y="1860587"/>
              <a:ext cx="4356297" cy="313682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52099">
                      <a:extLst>
                        <a:ext uri="{9D8B030D-6E8A-4147-A177-3AD203B41FA5}">
                          <a16:colId xmlns:a16="http://schemas.microsoft.com/office/drawing/2014/main" val="2783711527"/>
                        </a:ext>
                      </a:extLst>
                    </a:gridCol>
                    <a:gridCol w="1452099">
                      <a:extLst>
                        <a:ext uri="{9D8B030D-6E8A-4147-A177-3AD203B41FA5}">
                          <a16:colId xmlns:a16="http://schemas.microsoft.com/office/drawing/2014/main" val="2918254441"/>
                        </a:ext>
                      </a:extLst>
                    </a:gridCol>
                    <a:gridCol w="1452099">
                      <a:extLst>
                        <a:ext uri="{9D8B030D-6E8A-4147-A177-3AD203B41FA5}">
                          <a16:colId xmlns:a16="http://schemas.microsoft.com/office/drawing/2014/main" val="1736093103"/>
                        </a:ext>
                      </a:extLst>
                    </a:gridCol>
                  </a:tblGrid>
                  <a:tr h="627365">
                    <a:tc>
                      <a:txBody>
                        <a:bodyPr/>
                        <a:lstStyle/>
                        <a:p>
                          <a:pPr algn="ctr"/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CA" sz="15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1500" b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acc>
                                <m:r>
                                  <a:rPr lang="en-CA" sz="1500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3487385"/>
                      </a:ext>
                    </a:extLst>
                  </a:tr>
                  <a:tr h="627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500" b="1" dirty="0">
                              <a:effectLst/>
                            </a:rPr>
                            <a:t>Real</a:t>
                          </a:r>
                          <a:endParaRPr lang="en-CA" sz="1500" b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CA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286603"/>
                      </a:ext>
                    </a:extLst>
                  </a:tr>
                  <a:tr h="627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500" b="1" dirty="0">
                              <a:effectLst/>
                            </a:rPr>
                            <a:t>Imaginary</a:t>
                          </a:r>
                          <a:endParaRPr lang="en-CA" sz="1500" b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𝐼𝑚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den>
                                </m:f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CA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2408416"/>
                      </a:ext>
                    </a:extLst>
                  </a:tr>
                  <a:tr h="627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500" b="1" dirty="0">
                              <a:effectLst/>
                            </a:rPr>
                            <a:t>Magnitude</a:t>
                          </a:r>
                          <a:endParaRPr lang="en-CA" sz="1500" b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CA" sz="1600" b="0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6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CA" sz="16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CA" sz="16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600" b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CA" sz="16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CA" sz="15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15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en-CA" sz="1500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CA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5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z="15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7169219"/>
                      </a:ext>
                    </a:extLst>
                  </a:tr>
                  <a:tr h="627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500" b="1" dirty="0">
                              <a:effectLst/>
                            </a:rPr>
                            <a:t>Phase</a:t>
                          </a:r>
                          <a:endParaRPr lang="en-CA" sz="1500" b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CA" sz="1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1600" b="0" smtClean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CA" sz="1600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CA" sz="1600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a:rPr lang="en-CA" sz="16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CA" sz="1600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40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CA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CA" sz="14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ctrlP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 sz="14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 sz="14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15571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A23A81A8-CD7B-84F5-7042-DD5C1D67C6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120241"/>
                  </p:ext>
                </p:extLst>
              </p:nvPr>
            </p:nvGraphicFramePr>
            <p:xfrm>
              <a:off x="5526356" y="1860587"/>
              <a:ext cx="4356297" cy="313682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52099">
                      <a:extLst>
                        <a:ext uri="{9D8B030D-6E8A-4147-A177-3AD203B41FA5}">
                          <a16:colId xmlns:a16="http://schemas.microsoft.com/office/drawing/2014/main" val="2783711527"/>
                        </a:ext>
                      </a:extLst>
                    </a:gridCol>
                    <a:gridCol w="1452099">
                      <a:extLst>
                        <a:ext uri="{9D8B030D-6E8A-4147-A177-3AD203B41FA5}">
                          <a16:colId xmlns:a16="http://schemas.microsoft.com/office/drawing/2014/main" val="2918254441"/>
                        </a:ext>
                      </a:extLst>
                    </a:gridCol>
                    <a:gridCol w="1452099">
                      <a:extLst>
                        <a:ext uri="{9D8B030D-6E8A-4147-A177-3AD203B41FA5}">
                          <a16:colId xmlns:a16="http://schemas.microsoft.com/office/drawing/2014/main" val="1736093103"/>
                        </a:ext>
                      </a:extLst>
                    </a:gridCol>
                  </a:tblGrid>
                  <a:tr h="627365">
                    <a:tc>
                      <a:txBody>
                        <a:bodyPr/>
                        <a:lstStyle/>
                        <a:p>
                          <a:pPr algn="ctr"/>
                          <a:endParaRPr lang="en-CA" sz="15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20" r="-100420" b="-40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582" b="-40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3487385"/>
                      </a:ext>
                    </a:extLst>
                  </a:tr>
                  <a:tr h="627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500" b="1" dirty="0">
                              <a:effectLst/>
                            </a:rPr>
                            <a:t>Real</a:t>
                          </a:r>
                          <a:endParaRPr lang="en-CA" sz="1500" b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20" t="-100000" r="-100420" b="-30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582" t="-100000" b="-30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86603"/>
                      </a:ext>
                    </a:extLst>
                  </a:tr>
                  <a:tr h="627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500" b="1" dirty="0">
                              <a:effectLst/>
                            </a:rPr>
                            <a:t>Imaginary</a:t>
                          </a:r>
                          <a:endParaRPr lang="en-CA" sz="1500" b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20" t="-200000" r="-100420" b="-20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582" t="-200000" b="-20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2408416"/>
                      </a:ext>
                    </a:extLst>
                  </a:tr>
                  <a:tr h="627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500" b="1" dirty="0">
                              <a:effectLst/>
                            </a:rPr>
                            <a:t>Magnitude</a:t>
                          </a:r>
                          <a:endParaRPr lang="en-CA" sz="1500" b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20" t="-300000" r="-100420" b="-10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582" t="-300000" b="-10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7169219"/>
                      </a:ext>
                    </a:extLst>
                  </a:tr>
                  <a:tr h="627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500" b="1" dirty="0">
                              <a:effectLst/>
                            </a:rPr>
                            <a:t>Phase</a:t>
                          </a:r>
                          <a:endParaRPr lang="en-CA" sz="1500" b="1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20" t="-400000" r="-100420" b="-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582" t="-400000" b="-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15571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15E8022-A7E3-E789-0A1E-C70CA98539A7}"/>
              </a:ext>
            </a:extLst>
          </p:cNvPr>
          <p:cNvSpPr txBox="1"/>
          <p:nvPr/>
        </p:nvSpPr>
        <p:spPr>
          <a:xfrm>
            <a:off x="1574158" y="5912995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NimbusSanL-Regu"/>
              </a:rPr>
              <a:t>Nils Monning, 2019</a:t>
            </a:r>
            <a:endParaRPr lang="en-CA" sz="14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16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314607-3B48-6AB3-AD38-7B81A5E8E003}"/>
              </a:ext>
            </a:extLst>
          </p:cNvPr>
          <p:cNvSpPr txBox="1"/>
          <p:nvPr/>
        </p:nvSpPr>
        <p:spPr>
          <a:xfrm>
            <a:off x="496888" y="1786780"/>
            <a:ext cx="2561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 err="1"/>
              <a:t>Wirtinger</a:t>
            </a:r>
            <a:r>
              <a:rPr lang="en-CA" sz="2400" b="1" u="sng" dirty="0"/>
              <a:t> calculus</a:t>
            </a:r>
            <a:r>
              <a:rPr lang="en-CA" sz="2200" b="1" u="sng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96BCAD-0A89-38CF-C89A-92D3B66B95DA}"/>
                  </a:ext>
                </a:extLst>
              </p:cNvPr>
              <p:cNvSpPr txBox="1"/>
              <p:nvPr/>
            </p:nvSpPr>
            <p:spPr>
              <a:xfrm>
                <a:off x="9498865" y="3205045"/>
                <a:ext cx="226190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CA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CA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𝑑𝑒𝑟𝑖𝑣𝑎𝑡𝑖𝑣𝑒𝑠</m:t>
                      </m:r>
                    </m:oMath>
                  </m:oMathPara>
                </a14:m>
                <a:endParaRPr lang="en-CA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96BCAD-0A89-38CF-C89A-92D3B66B9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865" y="3205045"/>
                <a:ext cx="226190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9A8D26-E38A-9697-B3A0-D550AD27FD32}"/>
                  </a:ext>
                </a:extLst>
              </p:cNvPr>
              <p:cNvSpPr txBox="1"/>
              <p:nvPr/>
            </p:nvSpPr>
            <p:spPr>
              <a:xfrm>
                <a:off x="8665895" y="4369567"/>
                <a:ext cx="39278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CA" sz="22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CA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CA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𝑑𝑒𝑟𝑖𝑣𝑎𝑡𝑖𝑣𝑒𝑠</m:t>
                      </m:r>
                    </m:oMath>
                  </m:oMathPara>
                </a14:m>
                <a:endParaRPr lang="en-CA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9A8D26-E38A-9697-B3A0-D550AD27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895" y="4369567"/>
                <a:ext cx="392783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5AB694-08AF-0B7F-FD7D-35581E3F1B41}"/>
                  </a:ext>
                </a:extLst>
              </p:cNvPr>
              <p:cNvSpPr txBox="1"/>
              <p:nvPr/>
            </p:nvSpPr>
            <p:spPr>
              <a:xfrm>
                <a:off x="496888" y="2724395"/>
                <a:ext cx="4266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Suppose we have a complex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5AB694-08AF-0B7F-FD7D-35581E3F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2724395"/>
                <a:ext cx="4266296" cy="369332"/>
              </a:xfrm>
              <a:prstGeom prst="rect">
                <a:avLst/>
              </a:prstGeom>
              <a:blipFill>
                <a:blip r:embed="rId4"/>
                <a:stretch>
                  <a:fillRect l="-1288" t="-9836" r="-429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745C1A-A11F-6AB2-7DDB-FB24D6E1B730}"/>
                  </a:ext>
                </a:extLst>
              </p:cNvPr>
              <p:cNvSpPr txBox="1"/>
              <p:nvPr/>
            </p:nvSpPr>
            <p:spPr>
              <a:xfrm>
                <a:off x="496888" y="4412125"/>
                <a:ext cx="4017190" cy="485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745C1A-A11F-6AB2-7DDB-FB24D6E1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4412125"/>
                <a:ext cx="4017190" cy="485005"/>
              </a:xfrm>
              <a:prstGeom prst="rect">
                <a:avLst/>
              </a:prstGeom>
              <a:blipFill>
                <a:blip r:embed="rId5"/>
                <a:stretch>
                  <a:fillRect r="-1368" b="-88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16E19-4C06-2E2F-2C96-4B2D0B29438E}"/>
                  </a:ext>
                </a:extLst>
              </p:cNvPr>
              <p:cNvSpPr txBox="1"/>
              <p:nvPr/>
            </p:nvSpPr>
            <p:spPr>
              <a:xfrm>
                <a:off x="5617382" y="3133488"/>
                <a:ext cx="3761543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16E19-4C06-2E2F-2C96-4B2D0B294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382" y="3133488"/>
                <a:ext cx="3761543" cy="5740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65CF741-953A-4C1B-924E-A01B97D6A9D9}"/>
              </a:ext>
            </a:extLst>
          </p:cNvPr>
          <p:cNvGrpSpPr/>
          <p:nvPr/>
        </p:nvGrpSpPr>
        <p:grpSpPr>
          <a:xfrm>
            <a:off x="4425586" y="3186060"/>
            <a:ext cx="1191795" cy="1711070"/>
            <a:chOff x="4425586" y="3186060"/>
            <a:chExt cx="1191795" cy="171107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0F268653-B0C6-BA15-A752-C1BFA701C728}"/>
                </a:ext>
              </a:extLst>
            </p:cNvPr>
            <p:cNvSpPr/>
            <p:nvPr/>
          </p:nvSpPr>
          <p:spPr>
            <a:xfrm>
              <a:off x="4425586" y="3186060"/>
              <a:ext cx="416203" cy="1711070"/>
            </a:xfrm>
            <a:prstGeom prst="rightBrace">
              <a:avLst>
                <a:gd name="adj1" fmla="val 65547"/>
                <a:gd name="adj2" fmla="val 5111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474EEA6C-151A-5D53-D6B4-C4CF86BBA975}"/>
                </a:ext>
              </a:extLst>
            </p:cNvPr>
            <p:cNvCxnSpPr>
              <a:stCxn id="15" idx="1"/>
              <a:endCxn id="13" idx="1"/>
            </p:cNvCxnSpPr>
            <p:nvPr/>
          </p:nvCxnSpPr>
          <p:spPr>
            <a:xfrm rot="10800000" flipH="1">
              <a:off x="4841788" y="3420491"/>
              <a:ext cx="775593" cy="640149"/>
            </a:xfrm>
            <a:prstGeom prst="curvedConnector5">
              <a:avLst>
                <a:gd name="adj1" fmla="val 28247"/>
                <a:gd name="adj2" fmla="val 99423"/>
                <a:gd name="adj3" fmla="val 10366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F0E05EE1-7B8C-57B7-066F-701E9F48362C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841788" y="4049493"/>
              <a:ext cx="775593" cy="640149"/>
            </a:xfrm>
            <a:prstGeom prst="curvedConnector5">
              <a:avLst>
                <a:gd name="adj1" fmla="val 28247"/>
                <a:gd name="adj2" fmla="val 99423"/>
                <a:gd name="adj3" fmla="val 10366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3A32A2-A317-F5F7-A9B2-D9EACD7E3086}"/>
                  </a:ext>
                </a:extLst>
              </p:cNvPr>
              <p:cNvSpPr txBox="1"/>
              <p:nvPr/>
            </p:nvSpPr>
            <p:spPr>
              <a:xfrm>
                <a:off x="5633232" y="4353012"/>
                <a:ext cx="3765390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3A32A2-A317-F5F7-A9B2-D9EACD7E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232" y="4353012"/>
                <a:ext cx="3765390" cy="5740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CF51794-87D9-FF6E-694E-5C6E464AE9B4}"/>
              </a:ext>
            </a:extLst>
          </p:cNvPr>
          <p:cNvSpPr/>
          <p:nvPr/>
        </p:nvSpPr>
        <p:spPr>
          <a:xfrm>
            <a:off x="7979526" y="2998980"/>
            <a:ext cx="1419096" cy="860039"/>
          </a:xfrm>
          <a:prstGeom prst="roundRect">
            <a:avLst>
              <a:gd name="adj" fmla="val 27742"/>
            </a:avLst>
          </a:prstGeom>
          <a:noFill/>
          <a:ln w="9525" cap="flat" cmpd="sng" algn="ctr">
            <a:solidFill>
              <a:schemeClr val="accent2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A3F9018-730A-B2EB-2871-6ECD53ABAE09}"/>
              </a:ext>
            </a:extLst>
          </p:cNvPr>
          <p:cNvSpPr/>
          <p:nvPr/>
        </p:nvSpPr>
        <p:spPr>
          <a:xfrm>
            <a:off x="7979526" y="4192972"/>
            <a:ext cx="1419096" cy="860039"/>
          </a:xfrm>
          <a:prstGeom prst="roundRect">
            <a:avLst>
              <a:gd name="adj" fmla="val 27742"/>
            </a:avLst>
          </a:prstGeom>
          <a:noFill/>
          <a:ln w="9525" cap="flat" cmpd="sng" algn="ctr">
            <a:solidFill>
              <a:schemeClr val="accent2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5B9AEF2-5AC4-BBDD-FDAB-0EACD381B9FB}"/>
                  </a:ext>
                </a:extLst>
              </p:cNvPr>
              <p:cNvSpPr txBox="1"/>
              <p:nvPr/>
            </p:nvSpPr>
            <p:spPr>
              <a:xfrm>
                <a:off x="1197746" y="3191846"/>
                <a:ext cx="2290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5B9AEF2-5AC4-BBDD-FDAB-0EACD381B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46" y="3191846"/>
                <a:ext cx="2290627" cy="369332"/>
              </a:xfrm>
              <a:prstGeom prst="rect">
                <a:avLst/>
              </a:prstGeom>
              <a:blipFill>
                <a:blip r:embed="rId8"/>
                <a:stretch>
                  <a:fillRect r="-6383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B891966A-092D-A519-D2C1-4890597C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 calculus</a:t>
            </a:r>
          </a:p>
        </p:txBody>
      </p:sp>
    </p:spTree>
    <p:extLst>
      <p:ext uri="{BB962C8B-B14F-4D97-AF65-F5344CB8AC3E}">
        <p14:creationId xmlns:p14="http://schemas.microsoft.com/office/powerpoint/2010/main" val="47890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23" grpId="0"/>
      <p:bldP spid="26" grpId="0" animBg="1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9ED0B-53BA-DDCF-5045-1B374BEA37A6}"/>
              </a:ext>
            </a:extLst>
          </p:cNvPr>
          <p:cNvSpPr txBox="1"/>
          <p:nvPr/>
        </p:nvSpPr>
        <p:spPr>
          <a:xfrm>
            <a:off x="462203" y="2822212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b="1" dirty="0"/>
              <a:t>non-holomorphic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2A1F2-A72F-C80F-8777-BC8795614FDA}"/>
                  </a:ext>
                </a:extLst>
              </p:cNvPr>
              <p:cNvSpPr txBox="1"/>
              <p:nvPr/>
            </p:nvSpPr>
            <p:spPr>
              <a:xfrm>
                <a:off x="696913" y="3345283"/>
                <a:ext cx="3040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Suppose we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2A1F2-A72F-C80F-8777-BC87956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3" y="3345283"/>
                <a:ext cx="3040704" cy="369332"/>
              </a:xfrm>
              <a:prstGeom prst="rect">
                <a:avLst/>
              </a:prstGeom>
              <a:blipFill>
                <a:blip r:embed="rId2"/>
                <a:stretch>
                  <a:fillRect l="-1603" t="-10000" r="-802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8BF7F2-D46D-876B-87A4-E6DE72A98474}"/>
                  </a:ext>
                </a:extLst>
              </p:cNvPr>
              <p:cNvSpPr txBox="1"/>
              <p:nvPr/>
            </p:nvSpPr>
            <p:spPr>
              <a:xfrm>
                <a:off x="767446" y="4163990"/>
                <a:ext cx="2791405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8BF7F2-D46D-876B-87A4-E6DE72A9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6" y="4163990"/>
                <a:ext cx="2791405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1FC7A17D-3D0D-8151-A636-9C351C20AE60}"/>
              </a:ext>
            </a:extLst>
          </p:cNvPr>
          <p:cNvSpPr/>
          <p:nvPr/>
        </p:nvSpPr>
        <p:spPr>
          <a:xfrm>
            <a:off x="3737617" y="3133725"/>
            <a:ext cx="638175" cy="1857376"/>
          </a:xfrm>
          <a:prstGeom prst="leftBrace">
            <a:avLst>
              <a:gd name="adj1" fmla="val 23904"/>
              <a:gd name="adj2" fmla="val 737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DA0507-8EA8-C711-3666-9605DBA470C7}"/>
                  </a:ext>
                </a:extLst>
              </p:cNvPr>
              <p:cNvSpPr txBox="1"/>
              <p:nvPr/>
            </p:nvSpPr>
            <p:spPr>
              <a:xfrm>
                <a:off x="4124386" y="3182225"/>
                <a:ext cx="7727180" cy="695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 ⟹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DA0507-8EA8-C711-3666-9605DBA47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86" y="3182225"/>
                <a:ext cx="7727180" cy="695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B23A03-D5F2-DDB7-376E-1CA56B992CC8}"/>
                  </a:ext>
                </a:extLst>
              </p:cNvPr>
              <p:cNvSpPr txBox="1"/>
              <p:nvPr/>
            </p:nvSpPr>
            <p:spPr>
              <a:xfrm>
                <a:off x="4124386" y="4085025"/>
                <a:ext cx="7867538" cy="697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 ⟹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)−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B23A03-D5F2-DDB7-376E-1CA56B992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86" y="4085025"/>
                <a:ext cx="7867538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7E7773C-51F4-C9BE-9CDE-F2A1CCDA931A}"/>
              </a:ext>
            </a:extLst>
          </p:cNvPr>
          <p:cNvSpPr/>
          <p:nvPr/>
        </p:nvSpPr>
        <p:spPr>
          <a:xfrm>
            <a:off x="11287125" y="3264461"/>
            <a:ext cx="557382" cy="6117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E71D32E-933D-9CDD-EAD7-B3A0526B7A9A}"/>
              </a:ext>
            </a:extLst>
          </p:cNvPr>
          <p:cNvSpPr/>
          <p:nvPr/>
        </p:nvSpPr>
        <p:spPr>
          <a:xfrm>
            <a:off x="11434542" y="4126851"/>
            <a:ext cx="557382" cy="61179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4325A-1AF2-8F80-D414-DE668105CCF7}"/>
                  </a:ext>
                </a:extLst>
              </p:cNvPr>
              <p:cNvSpPr txBox="1"/>
              <p:nvPr/>
            </p:nvSpPr>
            <p:spPr>
              <a:xfrm rot="5400000">
                <a:off x="11576491" y="3841122"/>
                <a:ext cx="237244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9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CA" sz="19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C4325A-1AF2-8F80-D414-DE668105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576491" y="3841122"/>
                <a:ext cx="237244" cy="292388"/>
              </a:xfrm>
              <a:prstGeom prst="rect">
                <a:avLst/>
              </a:prstGeom>
              <a:blipFill>
                <a:blip r:embed="rId6"/>
                <a:stretch>
                  <a:fillRect l="-6383" t="-17949" b="-205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DB39F8-AA80-FF5E-3993-351EA468C78D}"/>
              </a:ext>
            </a:extLst>
          </p:cNvPr>
          <p:cNvSpPr/>
          <p:nvPr/>
        </p:nvSpPr>
        <p:spPr>
          <a:xfrm>
            <a:off x="767446" y="5150884"/>
            <a:ext cx="2219325" cy="94297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Wirtinger</a:t>
            </a:r>
            <a:r>
              <a:rPr lang="en-CA" dirty="0"/>
              <a:t>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8911AC-F527-A10A-D39F-59DD7AACD679}"/>
                  </a:ext>
                </a:extLst>
              </p:cNvPr>
              <p:cNvSpPr txBox="1"/>
              <p:nvPr/>
            </p:nvSpPr>
            <p:spPr>
              <a:xfrm>
                <a:off x="3211291" y="5490092"/>
                <a:ext cx="1698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8911AC-F527-A10A-D39F-59DD7AACD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91" y="5490092"/>
                <a:ext cx="1698734" cy="276999"/>
              </a:xfrm>
              <a:prstGeom prst="rect">
                <a:avLst/>
              </a:prstGeom>
              <a:blipFill>
                <a:blip r:embed="rId7"/>
                <a:stretch>
                  <a:fillRect l="-4317" t="-4444" r="-19784" b="-3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12EEAB-9174-1E4E-05BB-3E0F63517230}"/>
                  </a:ext>
                </a:extLst>
              </p:cNvPr>
              <p:cNvSpPr txBox="1"/>
              <p:nvPr/>
            </p:nvSpPr>
            <p:spPr>
              <a:xfrm>
                <a:off x="5729970" y="5230886"/>
                <a:ext cx="825354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12EEAB-9174-1E4E-05BB-3E0F63517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70" y="5230886"/>
                <a:ext cx="825354" cy="5852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D6B9E9-2F77-8D19-F08E-A51F7A28F984}"/>
                  </a:ext>
                </a:extLst>
              </p:cNvPr>
              <p:cNvSpPr txBox="1"/>
              <p:nvPr/>
            </p:nvSpPr>
            <p:spPr>
              <a:xfrm>
                <a:off x="7419801" y="5230886"/>
                <a:ext cx="825354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D6B9E9-2F77-8D19-F08E-A51F7A28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801" y="5230886"/>
                <a:ext cx="825354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4FBE4394-85E6-89FE-D5FB-CF3521735D0F}"/>
              </a:ext>
            </a:extLst>
          </p:cNvPr>
          <p:cNvSpPr/>
          <p:nvPr/>
        </p:nvSpPr>
        <p:spPr>
          <a:xfrm>
            <a:off x="5505450" y="4886325"/>
            <a:ext cx="2809875" cy="120753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3084CF-9AC6-101C-BA20-7C306389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 calculus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BFAC46-2B7D-D2D5-3000-00365BF6A098}"/>
              </a:ext>
            </a:extLst>
          </p:cNvPr>
          <p:cNvSpPr txBox="1"/>
          <p:nvPr/>
        </p:nvSpPr>
        <p:spPr>
          <a:xfrm>
            <a:off x="496888" y="1786780"/>
            <a:ext cx="2561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 err="1"/>
              <a:t>Wirtinger</a:t>
            </a:r>
            <a:r>
              <a:rPr lang="en-CA" sz="2400" b="1" u="sng" dirty="0"/>
              <a:t> calculus</a:t>
            </a:r>
            <a:r>
              <a:rPr lang="en-CA" sz="2200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0811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 animBg="1"/>
      <p:bldP spid="25" grpId="0"/>
      <p:bldP spid="26" grpId="0"/>
      <p:bldP spid="27" grpId="0" animBg="1"/>
      <p:bldP spid="28" grpId="0" animBg="1"/>
      <p:bldP spid="29" grpId="0"/>
      <p:bldP spid="30" grpId="0" animBg="1"/>
      <p:bldP spid="31" grpId="0"/>
      <p:bldP spid="34" grpId="0"/>
      <p:bldP spid="35" grpId="0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52686E-8076-64BB-46BC-DA8D25909543}"/>
              </a:ext>
            </a:extLst>
          </p:cNvPr>
          <p:cNvSpPr txBox="1"/>
          <p:nvPr/>
        </p:nvSpPr>
        <p:spPr>
          <a:xfrm>
            <a:off x="462203" y="2822212"/>
            <a:ext cx="346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CA" sz="2000" b="1" dirty="0"/>
              <a:t>Simplifying the derivation: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68A607-972D-FF7A-7645-CEB47BFCE5F6}"/>
                  </a:ext>
                </a:extLst>
              </p:cNvPr>
              <p:cNvSpPr txBox="1"/>
              <p:nvPr/>
            </p:nvSpPr>
            <p:spPr>
              <a:xfrm>
                <a:off x="696913" y="3345283"/>
                <a:ext cx="4097788" cy="4703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Suppose we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acc>
                          <m:accPr>
                            <m:chr m:val="̅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68A607-972D-FF7A-7645-CEB47BFCE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3" y="3345283"/>
                <a:ext cx="4097788" cy="470385"/>
              </a:xfrm>
              <a:prstGeom prst="rect">
                <a:avLst/>
              </a:prstGeom>
              <a:blipFill>
                <a:blip r:embed="rId2"/>
                <a:stretch>
                  <a:fillRect l="-1189" b="-207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10C6D8BB-2FDF-0018-3F92-466412EBCD5C}"/>
              </a:ext>
            </a:extLst>
          </p:cNvPr>
          <p:cNvSpPr/>
          <p:nvPr/>
        </p:nvSpPr>
        <p:spPr>
          <a:xfrm>
            <a:off x="5476527" y="4567505"/>
            <a:ext cx="2143125" cy="638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Wirtinger</a:t>
            </a:r>
            <a:r>
              <a:rPr lang="en-CA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08F153-30E5-F35C-169C-B4789AB6C39F}"/>
                  </a:ext>
                </a:extLst>
              </p:cNvPr>
              <p:cNvSpPr txBox="1"/>
              <p:nvPr/>
            </p:nvSpPr>
            <p:spPr>
              <a:xfrm>
                <a:off x="6093952" y="5466879"/>
                <a:ext cx="1314654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08F153-30E5-F35C-169C-B4789AB6C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952" y="5466879"/>
                <a:ext cx="1314654" cy="708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C5657-3812-039B-F5AB-D3A371AA0CBD}"/>
                  </a:ext>
                </a:extLst>
              </p:cNvPr>
              <p:cNvSpPr txBox="1"/>
              <p:nvPr/>
            </p:nvSpPr>
            <p:spPr>
              <a:xfrm>
                <a:off x="7776974" y="5428645"/>
                <a:ext cx="1314654" cy="725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C5657-3812-039B-F5AB-D3A371AA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974" y="5428645"/>
                <a:ext cx="1314654" cy="72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8D2DD4E-7D48-6E89-654D-DC82C1772AF9}"/>
              </a:ext>
            </a:extLst>
          </p:cNvPr>
          <p:cNvSpPr/>
          <p:nvPr/>
        </p:nvSpPr>
        <p:spPr>
          <a:xfrm>
            <a:off x="5476527" y="2004365"/>
            <a:ext cx="2143125" cy="638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Split Real &amp; </a:t>
            </a:r>
            <a:r>
              <a:rPr lang="en-CA" dirty="0" err="1"/>
              <a:t>imag</a:t>
            </a:r>
            <a:r>
              <a:rPr lang="en-CA" dirty="0"/>
              <a:t>.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F083A38-1675-7245-2CDE-C270F4E25C57}"/>
              </a:ext>
            </a:extLst>
          </p:cNvPr>
          <p:cNvCxnSpPr>
            <a:stCxn id="8" idx="3"/>
            <a:endCxn id="13" idx="2"/>
          </p:cNvCxnSpPr>
          <p:nvPr/>
        </p:nvCxnSpPr>
        <p:spPr>
          <a:xfrm flipV="1">
            <a:off x="4794701" y="2323453"/>
            <a:ext cx="681826" cy="12570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4EAC64-DD9B-0539-C422-B8262ACA440F}"/>
                  </a:ext>
                </a:extLst>
              </p:cNvPr>
              <p:cNvSpPr txBox="1"/>
              <p:nvPr/>
            </p:nvSpPr>
            <p:spPr>
              <a:xfrm>
                <a:off x="6093952" y="3011993"/>
                <a:ext cx="4796505" cy="348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4EAC64-DD9B-0539-C422-B8262ACA4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952" y="3011993"/>
                <a:ext cx="4796505" cy="348429"/>
              </a:xfrm>
              <a:prstGeom prst="rect">
                <a:avLst/>
              </a:prstGeom>
              <a:blipFill>
                <a:blip r:embed="rId5"/>
                <a:stretch>
                  <a:fillRect l="-1272" b="-245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A70354-7683-67D0-BDCB-DBA304E4A54E}"/>
                  </a:ext>
                </a:extLst>
              </p:cNvPr>
              <p:cNvSpPr txBox="1"/>
              <p:nvPr/>
            </p:nvSpPr>
            <p:spPr>
              <a:xfrm>
                <a:off x="6091904" y="3537487"/>
                <a:ext cx="2281587" cy="66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A70354-7683-67D0-BDCB-DBA304E4A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04" y="3537487"/>
                <a:ext cx="2281587" cy="6605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61FE64-4EDC-DD8E-76BE-5198C7531775}"/>
                  </a:ext>
                </a:extLst>
              </p:cNvPr>
              <p:cNvSpPr txBox="1"/>
              <p:nvPr/>
            </p:nvSpPr>
            <p:spPr>
              <a:xfrm>
                <a:off x="8606822" y="3537486"/>
                <a:ext cx="2214965" cy="642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61FE64-4EDC-DD8E-76BE-5198C7531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22" y="3537486"/>
                <a:ext cx="2214965" cy="642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E5AB3E5-78A4-91EA-2C95-DF7E1247F5DB}"/>
              </a:ext>
            </a:extLst>
          </p:cNvPr>
          <p:cNvCxnSpPr>
            <a:cxnSpLocks/>
          </p:cNvCxnSpPr>
          <p:nvPr/>
        </p:nvCxnSpPr>
        <p:spPr>
          <a:xfrm>
            <a:off x="4794701" y="3580475"/>
            <a:ext cx="681826" cy="12570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83C0447-6395-C980-38A3-0BB24680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 calculus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C0FBF-21AE-2C58-42F0-AE6D54D29BCC}"/>
              </a:ext>
            </a:extLst>
          </p:cNvPr>
          <p:cNvSpPr txBox="1"/>
          <p:nvPr/>
        </p:nvSpPr>
        <p:spPr>
          <a:xfrm>
            <a:off x="496888" y="1786780"/>
            <a:ext cx="2561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 err="1"/>
              <a:t>Wirtinger</a:t>
            </a:r>
            <a:r>
              <a:rPr lang="en-CA" sz="2400" b="1" u="sng" dirty="0"/>
              <a:t> calculus</a:t>
            </a:r>
            <a:r>
              <a:rPr lang="en-CA" sz="2200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96036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28989C-4878-5804-23FB-5C21D3F3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3" t="36998" r="32500" b="41620"/>
          <a:stretch/>
        </p:blipFill>
        <p:spPr>
          <a:xfrm>
            <a:off x="5740400" y="1976052"/>
            <a:ext cx="5933110" cy="2000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B00E96-79C4-C411-BA76-15899F53210B}"/>
              </a:ext>
            </a:extLst>
          </p:cNvPr>
          <p:cNvSpPr txBox="1"/>
          <p:nvPr/>
        </p:nvSpPr>
        <p:spPr>
          <a:xfrm>
            <a:off x="7510089" y="3957423"/>
            <a:ext cx="239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Patrick M. Virtue, 2019</a:t>
            </a:r>
            <a:endParaRPr lang="en-CA" sz="1400" i="1" dirty="0">
              <a:solidFill>
                <a:schemeClr val="accent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15FD91-6991-0AAA-17CF-1CF24AEA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3B12A-8AA1-C3BA-3D80-FD433EC5849A}"/>
                  </a:ext>
                </a:extLst>
              </p:cNvPr>
              <p:cNvSpPr txBox="1"/>
              <p:nvPr/>
            </p:nvSpPr>
            <p:spPr>
              <a:xfrm>
                <a:off x="496888" y="1786780"/>
                <a:ext cx="4919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u="sng" dirty="0" err="1"/>
                  <a:t>Wirtinger</a:t>
                </a:r>
                <a:r>
                  <a:rPr lang="en-CA" sz="2400" b="1" u="sng" dirty="0"/>
                  <a:t> calculus(Chain rule </a:t>
                </a:r>
                <a14:m>
                  <m:oMath xmlns:m="http://schemas.openxmlformats.org/officeDocument/2006/math">
                    <m:r>
                      <a:rPr lang="en-CA" sz="24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CA" sz="24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4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2400" b="1" u="sng" dirty="0"/>
                  <a:t>)</a:t>
                </a:r>
                <a:r>
                  <a:rPr lang="en-CA" sz="2200" b="1" u="sng" dirty="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3B12A-8AA1-C3BA-3D80-FD433EC5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1786780"/>
                <a:ext cx="4919039" cy="461665"/>
              </a:xfrm>
              <a:prstGeom prst="rect">
                <a:avLst/>
              </a:prstGeom>
              <a:blipFill>
                <a:blip r:embed="rId3"/>
                <a:stretch>
                  <a:fillRect l="-1985" t="-10526" r="-868" b="-289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83D854-E2EE-67C6-C611-CE3B37409170}"/>
                  </a:ext>
                </a:extLst>
              </p:cNvPr>
              <p:cNvSpPr txBox="1"/>
              <p:nvPr/>
            </p:nvSpPr>
            <p:spPr>
              <a:xfrm>
                <a:off x="496888" y="3096124"/>
                <a:ext cx="1148135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83D854-E2EE-67C6-C611-CE3B37409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3096124"/>
                <a:ext cx="1148135" cy="6591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FB4E22-B571-C0C2-2016-A501E022BE81}"/>
                  </a:ext>
                </a:extLst>
              </p:cNvPr>
              <p:cNvSpPr txBox="1"/>
              <p:nvPr/>
            </p:nvSpPr>
            <p:spPr>
              <a:xfrm>
                <a:off x="2409368" y="3100869"/>
                <a:ext cx="1148135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CA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FB4E22-B571-C0C2-2016-A501E022B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368" y="3100869"/>
                <a:ext cx="1148135" cy="6591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B53C23-5BAF-B39C-85D8-2AEAB91F3FA4}"/>
                  </a:ext>
                </a:extLst>
              </p:cNvPr>
              <p:cNvSpPr txBox="1"/>
              <p:nvPr/>
            </p:nvSpPr>
            <p:spPr>
              <a:xfrm>
                <a:off x="496888" y="4332306"/>
                <a:ext cx="2559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𝑓𝑜𝑔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B53C23-5BAF-B39C-85D8-2AEAB91F3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4332306"/>
                <a:ext cx="2559419" cy="276999"/>
              </a:xfrm>
              <a:prstGeom prst="rect">
                <a:avLst/>
              </a:prstGeom>
              <a:blipFill>
                <a:blip r:embed="rId6"/>
                <a:stretch>
                  <a:fillRect l="-2864" t="-4444" r="-1909" b="-3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1CCE17-B271-5BDE-EC72-E145E5D3148A}"/>
                  </a:ext>
                </a:extLst>
              </p:cNvPr>
              <p:cNvSpPr txBox="1"/>
              <p:nvPr/>
            </p:nvSpPr>
            <p:spPr>
              <a:xfrm>
                <a:off x="3470862" y="4646610"/>
                <a:ext cx="2404697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den>
                      </m:f>
                      <m:acc>
                        <m:accPr>
                          <m:chr m:val="̅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CA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1CCE17-B271-5BDE-EC72-E145E5D31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862" y="4646610"/>
                <a:ext cx="2404697" cy="659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54BFE2-552B-F18B-DA00-7F5F8C4D573F}"/>
                  </a:ext>
                </a:extLst>
              </p:cNvPr>
              <p:cNvSpPr txBox="1"/>
              <p:nvPr/>
            </p:nvSpPr>
            <p:spPr>
              <a:xfrm>
                <a:off x="3474240" y="5476900"/>
                <a:ext cx="2320635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den>
                      </m:f>
                      <m:acc>
                        <m:accPr>
                          <m:chr m:val="̅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54BFE2-552B-F18B-DA00-7F5F8C4D5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240" y="5476900"/>
                <a:ext cx="2320635" cy="6591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61532497-71EB-DC06-C9CD-D552AD59A25B}"/>
              </a:ext>
            </a:extLst>
          </p:cNvPr>
          <p:cNvSpPr/>
          <p:nvPr/>
        </p:nvSpPr>
        <p:spPr>
          <a:xfrm>
            <a:off x="6040065" y="5219227"/>
            <a:ext cx="1066800" cy="342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BD23D0-FD86-211C-E3D1-329713999C99}"/>
                  </a:ext>
                </a:extLst>
              </p:cNvPr>
              <p:cNvSpPr txBox="1"/>
              <p:nvPr/>
            </p:nvSpPr>
            <p:spPr>
              <a:xfrm>
                <a:off x="7427844" y="4669667"/>
                <a:ext cx="33201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BD23D0-FD86-211C-E3D1-32971399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844" y="4669667"/>
                <a:ext cx="332014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1396A1-1740-3B02-9B8C-7D6E2B0E40DC}"/>
                  </a:ext>
                </a:extLst>
              </p:cNvPr>
              <p:cNvSpPr txBox="1"/>
              <p:nvPr/>
            </p:nvSpPr>
            <p:spPr>
              <a:xfrm>
                <a:off x="7427844" y="5519603"/>
                <a:ext cx="33201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1396A1-1740-3B02-9B8C-7D6E2B0E4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844" y="5519603"/>
                <a:ext cx="332014" cy="526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849B926A-E0DB-852A-4FB8-B19923B89D05}"/>
              </a:ext>
            </a:extLst>
          </p:cNvPr>
          <p:cNvSpPr/>
          <p:nvPr/>
        </p:nvSpPr>
        <p:spPr>
          <a:xfrm>
            <a:off x="7853796" y="4770489"/>
            <a:ext cx="332014" cy="549740"/>
          </a:xfrm>
          <a:prstGeom prst="mathMultipl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2B5ABDAC-097B-6DD1-CB4B-32EC4E37D0BE}"/>
              </a:ext>
            </a:extLst>
          </p:cNvPr>
          <p:cNvSpPr/>
          <p:nvPr/>
        </p:nvSpPr>
        <p:spPr>
          <a:xfrm>
            <a:off x="7852387" y="5539251"/>
            <a:ext cx="332014" cy="549740"/>
          </a:xfrm>
          <a:prstGeom prst="mathMultipl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ADBAE-29AB-C0F1-2CB1-3C56BC392555}"/>
              </a:ext>
            </a:extLst>
          </p:cNvPr>
          <p:cNvSpPr txBox="1"/>
          <p:nvPr/>
        </p:nvSpPr>
        <p:spPr>
          <a:xfrm>
            <a:off x="496888" y="2692200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Complex identities</a:t>
            </a:r>
          </a:p>
        </p:txBody>
      </p:sp>
    </p:spTree>
    <p:extLst>
      <p:ext uri="{BB962C8B-B14F-4D97-AF65-F5344CB8AC3E}">
        <p14:creationId xmlns:p14="http://schemas.microsoft.com/office/powerpoint/2010/main" val="10457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20" grpId="0"/>
      <p:bldP spid="21" grpId="0"/>
      <p:bldP spid="23" grpId="0" animBg="1"/>
      <p:bldP spid="24" grpId="0"/>
      <p:bldP spid="25" grpId="0"/>
      <p:bldP spid="26" grpId="0" animBg="1"/>
      <p:bldP spid="27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0693B-0201-7655-41E5-6B89C258516E}"/>
                  </a:ext>
                </a:extLst>
              </p:cNvPr>
              <p:cNvSpPr txBox="1"/>
              <p:nvPr/>
            </p:nvSpPr>
            <p:spPr>
              <a:xfrm>
                <a:off x="496888" y="2915699"/>
                <a:ext cx="900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Min. (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0693B-0201-7655-41E5-6B89C258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2915699"/>
                <a:ext cx="900888" cy="369332"/>
              </a:xfrm>
              <a:prstGeom prst="rect">
                <a:avLst/>
              </a:prstGeom>
              <a:blipFill>
                <a:blip r:embed="rId2"/>
                <a:stretch>
                  <a:fillRect l="-6122" t="-8197" r="-5442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419F36ED-A139-450C-42C5-2C0E32A5084A}"/>
              </a:ext>
            </a:extLst>
          </p:cNvPr>
          <p:cNvSpPr/>
          <p:nvPr/>
        </p:nvSpPr>
        <p:spPr>
          <a:xfrm>
            <a:off x="1540471" y="2915699"/>
            <a:ext cx="381000" cy="369332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C5B2D5B-B113-7C87-4AAE-AC87E98B20A9}"/>
              </a:ext>
            </a:extLst>
          </p:cNvPr>
          <p:cNvSpPr/>
          <p:nvPr/>
        </p:nvSpPr>
        <p:spPr>
          <a:xfrm>
            <a:off x="2064166" y="3008032"/>
            <a:ext cx="949678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17549E-CE77-03F8-7979-C1E4DE76F25C}"/>
                  </a:ext>
                </a:extLst>
              </p:cNvPr>
              <p:cNvSpPr txBox="1"/>
              <p:nvPr/>
            </p:nvSpPr>
            <p:spPr>
              <a:xfrm>
                <a:off x="3327819" y="2915699"/>
                <a:ext cx="1155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17549E-CE77-03F8-7979-C1E4DE76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819" y="2915699"/>
                <a:ext cx="1155766" cy="276999"/>
              </a:xfrm>
              <a:prstGeom prst="rect">
                <a:avLst/>
              </a:prstGeom>
              <a:blipFill>
                <a:blip r:embed="rId3"/>
                <a:stretch>
                  <a:fillRect l="-6878" t="-2174" r="-4762" b="-326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8DB09B-2998-E7C8-73B2-37D9D9153027}"/>
                  </a:ext>
                </a:extLst>
              </p:cNvPr>
              <p:cNvSpPr txBox="1"/>
              <p:nvPr/>
            </p:nvSpPr>
            <p:spPr>
              <a:xfrm>
                <a:off x="496888" y="4618422"/>
                <a:ext cx="2109359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8DB09B-2998-E7C8-73B2-37D9D9153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4618422"/>
                <a:ext cx="2109359" cy="330540"/>
              </a:xfrm>
              <a:prstGeom prst="rect">
                <a:avLst/>
              </a:prstGeom>
              <a:blipFill>
                <a:blip r:embed="rId4"/>
                <a:stretch>
                  <a:fillRect l="-1156" t="-1852" r="-3179" b="-240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CDFDA275-1E8A-C346-C8FE-81B0DF87C194}"/>
              </a:ext>
            </a:extLst>
          </p:cNvPr>
          <p:cNvSpPr/>
          <p:nvPr/>
        </p:nvSpPr>
        <p:spPr>
          <a:xfrm>
            <a:off x="4229692" y="2805443"/>
            <a:ext cx="381000" cy="461665"/>
          </a:xfrm>
          <a:prstGeom prst="mathMultiply">
            <a:avLst>
              <a:gd name="adj1" fmla="val 852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9112F2-A9E4-5D50-3A3F-F8E5B13CE482}"/>
                  </a:ext>
                </a:extLst>
              </p:cNvPr>
              <p:cNvSpPr txBox="1"/>
              <p:nvPr/>
            </p:nvSpPr>
            <p:spPr>
              <a:xfrm>
                <a:off x="4641177" y="2915699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9112F2-A9E4-5D50-3A3F-F8E5B13CE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77" y="2915699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FA9B1-1FE0-EED3-091F-CBEF2BA800D9}"/>
                  </a:ext>
                </a:extLst>
              </p:cNvPr>
              <p:cNvSpPr txBox="1"/>
              <p:nvPr/>
            </p:nvSpPr>
            <p:spPr>
              <a:xfrm>
                <a:off x="496888" y="3347987"/>
                <a:ext cx="4378891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b="0" i="0" dirty="0">
                  <a:latin typeface="Cambria Math" panose="02040503050406030204" pitchFamily="18" charset="0"/>
                </a:endParaRPr>
              </a:p>
              <a:p>
                <a:endParaRPr lang="en-CA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𝑖𝑉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b="1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FA9B1-1FE0-EED3-091F-CBEF2BA80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3347987"/>
                <a:ext cx="4378891" cy="945259"/>
              </a:xfrm>
              <a:prstGeom prst="rect">
                <a:avLst/>
              </a:prstGeom>
              <a:blipFill>
                <a:blip r:embed="rId6"/>
                <a:stretch>
                  <a:fillRect l="-279"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EE04EB-4336-739C-D052-D0BE8BD6DF0E}"/>
                  </a:ext>
                </a:extLst>
              </p:cNvPr>
              <p:cNvSpPr txBox="1"/>
              <p:nvPr/>
            </p:nvSpPr>
            <p:spPr>
              <a:xfrm>
                <a:off x="496888" y="5316719"/>
                <a:ext cx="3214726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EE04EB-4336-739C-D052-D0BE8BD6D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5316719"/>
                <a:ext cx="3214726" cy="5749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B4FA05E4-FD44-68A6-C792-777E79A85EF0}"/>
              </a:ext>
            </a:extLst>
          </p:cNvPr>
          <p:cNvSpPr/>
          <p:nvPr/>
        </p:nvSpPr>
        <p:spPr>
          <a:xfrm>
            <a:off x="1921472" y="5453344"/>
            <a:ext cx="374054" cy="37147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A657A2-D247-3B99-D538-91C0FD726002}"/>
              </a:ext>
            </a:extLst>
          </p:cNvPr>
          <p:cNvSpPr/>
          <p:nvPr/>
        </p:nvSpPr>
        <p:spPr>
          <a:xfrm>
            <a:off x="3346057" y="5453344"/>
            <a:ext cx="374054" cy="37147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6BA151-80FE-A9BF-300B-447D3FEB56D1}"/>
              </a:ext>
            </a:extLst>
          </p:cNvPr>
          <p:cNvCxnSpPr>
            <a:stCxn id="18" idx="4"/>
          </p:cNvCxnSpPr>
          <p:nvPr/>
        </p:nvCxnSpPr>
        <p:spPr>
          <a:xfrm flipH="1">
            <a:off x="2104251" y="5824819"/>
            <a:ext cx="4248" cy="18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6A6911-EC8C-65EA-2CED-5ACE153C8206}"/>
              </a:ext>
            </a:extLst>
          </p:cNvPr>
          <p:cNvCxnSpPr>
            <a:stCxn id="19" idx="4"/>
          </p:cNvCxnSpPr>
          <p:nvPr/>
        </p:nvCxnSpPr>
        <p:spPr>
          <a:xfrm>
            <a:off x="3533084" y="5824819"/>
            <a:ext cx="0" cy="190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ACF918-A60B-33D5-4B00-8D73D0573FC0}"/>
                  </a:ext>
                </a:extLst>
              </p:cNvPr>
              <p:cNvSpPr txBox="1"/>
              <p:nvPr/>
            </p:nvSpPr>
            <p:spPr>
              <a:xfrm>
                <a:off x="1345538" y="6009297"/>
                <a:ext cx="119346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ACF918-A60B-33D5-4B00-8D73D057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38" y="6009297"/>
                <a:ext cx="1193467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46B890-0494-FE20-DA0C-42A31C73C262}"/>
                  </a:ext>
                </a:extLst>
              </p:cNvPr>
              <p:cNvSpPr txBox="1"/>
              <p:nvPr/>
            </p:nvSpPr>
            <p:spPr>
              <a:xfrm>
                <a:off x="2884954" y="6000075"/>
                <a:ext cx="127451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46B890-0494-FE20-DA0C-42A31C73C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954" y="6000075"/>
                <a:ext cx="1274516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583220-21B6-93CD-3282-CA2CB8A0EFA8}"/>
                  </a:ext>
                </a:extLst>
              </p:cNvPr>
              <p:cNvSpPr txBox="1"/>
              <p:nvPr/>
            </p:nvSpPr>
            <p:spPr>
              <a:xfrm>
                <a:off x="5534116" y="2838645"/>
                <a:ext cx="6448817" cy="1232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𝑖𝑉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𝑖𝑉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A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𝑖𝑉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𝑖𝑉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583220-21B6-93CD-3282-CA2CB8A0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116" y="2838645"/>
                <a:ext cx="6448817" cy="1232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BA5764-C318-2BD7-0176-3F9609231FC9}"/>
                  </a:ext>
                </a:extLst>
              </p:cNvPr>
              <p:cNvSpPr txBox="1"/>
              <p:nvPr/>
            </p:nvSpPr>
            <p:spPr>
              <a:xfrm>
                <a:off x="5534116" y="4692243"/>
                <a:ext cx="201907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BA5764-C318-2BD7-0176-3F960923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116" y="4692243"/>
                <a:ext cx="2019078" cy="5266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FADE27-CCEC-CB7D-2ADA-920B10738B42}"/>
                  </a:ext>
                </a:extLst>
              </p:cNvPr>
              <p:cNvSpPr txBox="1"/>
              <p:nvPr/>
            </p:nvSpPr>
            <p:spPr>
              <a:xfrm>
                <a:off x="8260753" y="5218926"/>
                <a:ext cx="1780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FADE27-CCEC-CB7D-2ADA-920B10738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53" y="5218926"/>
                <a:ext cx="1780103" cy="276999"/>
              </a:xfrm>
              <a:prstGeom prst="rect">
                <a:avLst/>
              </a:prstGeom>
              <a:blipFill>
                <a:blip r:embed="rId12"/>
                <a:stretch>
                  <a:fillRect l="-685" t="-4348" r="-4795" b="-369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E4B686-541B-3B30-136B-DF3E31704CC9}"/>
                  </a:ext>
                </a:extLst>
              </p:cNvPr>
              <p:cNvSpPr txBox="1"/>
              <p:nvPr/>
            </p:nvSpPr>
            <p:spPr>
              <a:xfrm>
                <a:off x="7755928" y="4591032"/>
                <a:ext cx="3801162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}=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E4B686-541B-3B30-136B-DF3E31704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28" y="4591032"/>
                <a:ext cx="3801162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049F86-518B-40A0-6CF9-4FF66F2F8DD9}"/>
              </a:ext>
            </a:extLst>
          </p:cNvPr>
          <p:cNvCxnSpPr>
            <a:cxnSpLocks/>
          </p:cNvCxnSpPr>
          <p:nvPr/>
        </p:nvCxnSpPr>
        <p:spPr>
          <a:xfrm flipV="1">
            <a:off x="7654561" y="4948962"/>
            <a:ext cx="202735" cy="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566F40-AEEE-B3C4-C434-61D6897C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 calculus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418D8-86AD-EF62-6AB6-E59C773909AC}"/>
              </a:ext>
            </a:extLst>
          </p:cNvPr>
          <p:cNvSpPr txBox="1"/>
          <p:nvPr/>
        </p:nvSpPr>
        <p:spPr>
          <a:xfrm>
            <a:off x="496888" y="1786780"/>
            <a:ext cx="4935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 err="1"/>
              <a:t>Wirtinger</a:t>
            </a:r>
            <a:r>
              <a:rPr lang="en-CA" sz="2400" b="1" u="sng" dirty="0"/>
              <a:t> calculus(Gradient descent)</a:t>
            </a:r>
            <a:r>
              <a:rPr lang="en-CA" sz="2200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094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2" grpId="0"/>
      <p:bldP spid="13" grpId="0" animBg="1"/>
      <p:bldP spid="14" grpId="0"/>
      <p:bldP spid="16" grpId="0"/>
      <p:bldP spid="17" grpId="0"/>
      <p:bldP spid="18" grpId="0" animBg="1"/>
      <p:bldP spid="19" grpId="0" animBg="1"/>
      <p:bldP spid="24" grpId="0"/>
      <p:bldP spid="25" grpId="0"/>
      <p:bldP spid="26" grpId="0"/>
      <p:bldP spid="27" grpId="0"/>
      <p:bldP spid="29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DD118E-04BD-FEC9-8F6C-6C1852D7AA9F}"/>
                  </a:ext>
                </a:extLst>
              </p:cNvPr>
              <p:cNvSpPr txBox="1"/>
              <p:nvPr/>
            </p:nvSpPr>
            <p:spPr>
              <a:xfrm>
                <a:off x="496888" y="2915699"/>
                <a:ext cx="6987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are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complex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𝑛𝐷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schawartz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inequality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CA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DD118E-04BD-FEC9-8F6C-6C1852D7A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2915699"/>
                <a:ext cx="6987169" cy="276999"/>
              </a:xfrm>
              <a:prstGeom prst="rect">
                <a:avLst/>
              </a:prstGeom>
              <a:blipFill>
                <a:blip r:embed="rId2"/>
                <a:stretch>
                  <a:fillRect l="-175" t="-2174" b="-326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6D6F57-8703-150E-EA2A-48D2A4A5A1D8}"/>
                  </a:ext>
                </a:extLst>
              </p:cNvPr>
              <p:cNvSpPr txBox="1"/>
              <p:nvPr/>
            </p:nvSpPr>
            <p:spPr>
              <a:xfrm>
                <a:off x="496888" y="3526802"/>
                <a:ext cx="1755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6D6F57-8703-150E-EA2A-48D2A4A5A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3526802"/>
                <a:ext cx="1755417" cy="276999"/>
              </a:xfrm>
              <a:prstGeom prst="rect">
                <a:avLst/>
              </a:prstGeom>
              <a:blipFill>
                <a:blip r:embed="rId3"/>
                <a:stretch>
                  <a:fillRect t="-4444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72030518-EDD5-0AAC-5DCC-A7E782ABD3D0}"/>
              </a:ext>
            </a:extLst>
          </p:cNvPr>
          <p:cNvSpPr/>
          <p:nvPr/>
        </p:nvSpPr>
        <p:spPr>
          <a:xfrm>
            <a:off x="2428875" y="3526802"/>
            <a:ext cx="1009650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C47C8-F811-B1FA-1CB7-0ABFB5949DC7}"/>
                  </a:ext>
                </a:extLst>
              </p:cNvPr>
              <p:cNvSpPr txBox="1"/>
              <p:nvPr/>
            </p:nvSpPr>
            <p:spPr>
              <a:xfrm>
                <a:off x="3615095" y="3526802"/>
                <a:ext cx="1889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‖"/>
                          <m:endChr m:val="‖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C47C8-F811-B1FA-1CB7-0ABFB5949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95" y="3526802"/>
                <a:ext cx="1889492" cy="276999"/>
              </a:xfrm>
              <a:prstGeom prst="rect">
                <a:avLst/>
              </a:prstGeom>
              <a:blipFill>
                <a:blip r:embed="rId4"/>
                <a:stretch>
                  <a:fillRect r="-2581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0C5ED-6255-07A9-6321-3028803B3161}"/>
                  </a:ext>
                </a:extLst>
              </p:cNvPr>
              <p:cNvSpPr txBox="1"/>
              <p:nvPr/>
            </p:nvSpPr>
            <p:spPr>
              <a:xfrm>
                <a:off x="496888" y="4158750"/>
                <a:ext cx="178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0C5ED-6255-07A9-6321-3028803B3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4158750"/>
                <a:ext cx="1780552" cy="276999"/>
              </a:xfrm>
              <a:prstGeom prst="rect">
                <a:avLst/>
              </a:prstGeom>
              <a:blipFill>
                <a:blip r:embed="rId5"/>
                <a:stretch>
                  <a:fillRect l="-1370" r="-2740" b="-282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A71F3A-5E4B-0974-0C0F-3E1A54D6C091}"/>
              </a:ext>
            </a:extLst>
          </p:cNvPr>
          <p:cNvSpPr/>
          <p:nvPr/>
        </p:nvSpPr>
        <p:spPr>
          <a:xfrm>
            <a:off x="2428875" y="4158750"/>
            <a:ext cx="1009650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450A27-A6DB-9515-3478-F8DE915F05D0}"/>
                  </a:ext>
                </a:extLst>
              </p:cNvPr>
              <p:cNvSpPr txBox="1"/>
              <p:nvPr/>
            </p:nvSpPr>
            <p:spPr>
              <a:xfrm>
                <a:off x="3615095" y="3893722"/>
                <a:ext cx="47582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The maximum of function occurred when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CA" dirty="0"/>
                  <a:t> is </a:t>
                </a:r>
              </a:p>
              <a:p>
                <a:r>
                  <a:rPr lang="en-CA" dirty="0"/>
                  <a:t>in line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CA" dirty="0"/>
                  <a:t>. So, the maximum rate of change</a:t>
                </a:r>
              </a:p>
              <a:p>
                <a:r>
                  <a:rPr lang="en-CA" dirty="0"/>
                  <a:t>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CA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CA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450A27-A6DB-9515-3478-F8DE915F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95" y="3893722"/>
                <a:ext cx="4758226" cy="923330"/>
              </a:xfrm>
              <a:prstGeom prst="rect">
                <a:avLst/>
              </a:prstGeom>
              <a:blipFill>
                <a:blip r:embed="rId6"/>
                <a:stretch>
                  <a:fillRect l="-1024" t="-3974" r="-256" b="-99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24E39B-D297-EB2B-B334-B5DD29AF29FE}"/>
                  </a:ext>
                </a:extLst>
              </p:cNvPr>
              <p:cNvSpPr txBox="1"/>
              <p:nvPr/>
            </p:nvSpPr>
            <p:spPr>
              <a:xfrm>
                <a:off x="3615095" y="4906973"/>
                <a:ext cx="173970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24E39B-D297-EB2B-B334-B5DD29AF2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95" y="4906973"/>
                <a:ext cx="1739707" cy="526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609C00-BAAE-A98A-374D-E3A3052C1299}"/>
              </a:ext>
            </a:extLst>
          </p:cNvPr>
          <p:cNvSpPr/>
          <p:nvPr/>
        </p:nvSpPr>
        <p:spPr>
          <a:xfrm>
            <a:off x="2428875" y="5031814"/>
            <a:ext cx="1009650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max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0A13E7A-F3DF-392B-61B7-72C2EB51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A9272-51C8-5260-8E80-1AF34E6F8434}"/>
                  </a:ext>
                </a:extLst>
              </p:cNvPr>
              <p:cNvSpPr txBox="1"/>
              <p:nvPr/>
            </p:nvSpPr>
            <p:spPr>
              <a:xfrm>
                <a:off x="496888" y="1786780"/>
                <a:ext cx="4919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u="sng" dirty="0" err="1"/>
                  <a:t>Wirtinger</a:t>
                </a:r>
                <a:r>
                  <a:rPr lang="en-CA" sz="2400" b="1" u="sng" dirty="0"/>
                  <a:t> calculus(Chain rule </a:t>
                </a:r>
                <a14:m>
                  <m:oMath xmlns:m="http://schemas.openxmlformats.org/officeDocument/2006/math">
                    <m:r>
                      <a:rPr lang="en-CA" sz="24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CA" sz="24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4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2400" b="1" u="sng" dirty="0"/>
                  <a:t>)</a:t>
                </a:r>
                <a:r>
                  <a:rPr lang="en-CA" sz="2200" b="1" u="sng" dirty="0"/>
                  <a:t>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A9272-51C8-5260-8E80-1AF34E6F8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1786780"/>
                <a:ext cx="4919039" cy="461665"/>
              </a:xfrm>
              <a:prstGeom prst="rect">
                <a:avLst/>
              </a:prstGeom>
              <a:blipFill>
                <a:blip r:embed="rId8"/>
                <a:stretch>
                  <a:fillRect l="-1985" t="-10526" r="-868" b="-289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5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6FB33C-52BD-C377-BD92-905A961E8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CVNN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D6F6EF-3783-1580-AAC9-6B0F96A369AE}"/>
                  </a:ext>
                </a:extLst>
              </p:cNvPr>
              <p:cNvSpPr txBox="1"/>
              <p:nvPr/>
            </p:nvSpPr>
            <p:spPr>
              <a:xfrm>
                <a:off x="571500" y="2794555"/>
                <a:ext cx="2355132" cy="131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i="1" dirty="0"/>
                  <a:t>Fully connected layers:</a:t>
                </a:r>
              </a:p>
              <a:p>
                <a:endParaRPr lang="en-CA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D6F6EF-3783-1580-AAC9-6B0F96A3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2794555"/>
                <a:ext cx="2355132" cy="1318566"/>
              </a:xfrm>
              <a:prstGeom prst="rect">
                <a:avLst/>
              </a:prstGeom>
              <a:blipFill>
                <a:blip r:embed="rId2"/>
                <a:stretch>
                  <a:fillRect l="-2332" t="-2304" r="-12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404B9A-7885-1FFB-1424-4A92C5F7DCDD}"/>
                  </a:ext>
                </a:extLst>
              </p:cNvPr>
              <p:cNvSpPr txBox="1"/>
              <p:nvPr/>
            </p:nvSpPr>
            <p:spPr>
              <a:xfrm>
                <a:off x="568019" y="4474840"/>
                <a:ext cx="2201757" cy="131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i="1" dirty="0"/>
                  <a:t>Convolutional layers:</a:t>
                </a:r>
              </a:p>
              <a:p>
                <a:endParaRPr lang="en-CA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404B9A-7885-1FFB-1424-4A92C5F7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19" y="4474840"/>
                <a:ext cx="2201757" cy="1318566"/>
              </a:xfrm>
              <a:prstGeom prst="rect">
                <a:avLst/>
              </a:prstGeom>
              <a:blipFill>
                <a:blip r:embed="rId3"/>
                <a:stretch>
                  <a:fillRect l="-2216" t="-2315" r="-16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5E6A67-9C58-8589-F589-1C526F191622}"/>
              </a:ext>
            </a:extLst>
          </p:cNvPr>
          <p:cNvGrpSpPr/>
          <p:nvPr/>
        </p:nvGrpSpPr>
        <p:grpSpPr>
          <a:xfrm>
            <a:off x="2769776" y="2624868"/>
            <a:ext cx="8147399" cy="2729109"/>
            <a:chOff x="2769776" y="2624868"/>
            <a:chExt cx="8147399" cy="272910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709A452-0889-7EF6-2806-8B2B2994F542}"/>
                </a:ext>
              </a:extLst>
            </p:cNvPr>
            <p:cNvGrpSpPr/>
            <p:nvPr/>
          </p:nvGrpSpPr>
          <p:grpSpPr>
            <a:xfrm>
              <a:off x="2769776" y="3273396"/>
              <a:ext cx="4967156" cy="1952727"/>
              <a:chOff x="2557594" y="3152741"/>
              <a:chExt cx="5721630" cy="234326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FBF4648-E923-5ADA-C9BE-332C2735AE24}"/>
                  </a:ext>
                </a:extLst>
              </p:cNvPr>
              <p:cNvSpPr/>
              <p:nvPr/>
            </p:nvSpPr>
            <p:spPr>
              <a:xfrm>
                <a:off x="4210050" y="3163887"/>
                <a:ext cx="1752600" cy="178117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CA" sz="5000" dirty="0"/>
                  <a:t>∑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E3D0BDE-69F8-18F4-4BF1-27DA2F04099A}"/>
                  </a:ext>
                </a:extLst>
              </p:cNvPr>
              <p:cNvSpPr/>
              <p:nvPr/>
            </p:nvSpPr>
            <p:spPr>
              <a:xfrm>
                <a:off x="6526624" y="3163887"/>
                <a:ext cx="1752600" cy="178117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5932001-F569-EEDB-A658-6031425A757E}"/>
                  </a:ext>
                </a:extLst>
              </p:cNvPr>
              <p:cNvCxnSpPr>
                <a:cxnSpLocks/>
                <a:endCxn id="16" idx="1"/>
              </p:cNvCxnSpPr>
              <p:nvPr/>
            </p:nvCxnSpPr>
            <p:spPr>
              <a:xfrm>
                <a:off x="2767663" y="3152741"/>
                <a:ext cx="1699048" cy="271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7277A60-98DE-21C2-08A8-F3060C12A99B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>
                <a:off x="2557594" y="4019665"/>
                <a:ext cx="1652456" cy="348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5D558D5-D423-41EE-5D51-9E06536D3F9F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 flipV="1">
                <a:off x="2767663" y="4684215"/>
                <a:ext cx="1699048" cy="8117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07C9783-F594-A579-B202-AC685BCD7041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>
              <a:xfrm>
                <a:off x="5962650" y="4054475"/>
                <a:ext cx="56397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15D4B71-3BCE-623D-B937-871453F2C1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531" y="3634944"/>
                    <a:ext cx="515719" cy="7694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5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CA" sz="50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15D4B71-3BCE-623D-B937-871453F2C1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531" y="3634944"/>
                    <a:ext cx="515719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523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030A995-903A-3DF0-83F3-C85BD5A997CA}"/>
                </a:ext>
              </a:extLst>
            </p:cNvPr>
            <p:cNvCxnSpPr>
              <a:stCxn id="17" idx="6"/>
            </p:cNvCxnSpPr>
            <p:nvPr/>
          </p:nvCxnSpPr>
          <p:spPr>
            <a:xfrm flipV="1">
              <a:off x="7736932" y="4024843"/>
              <a:ext cx="46409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094F06-D2C4-8440-5B72-5E5CCF2D581E}"/>
                </a:ext>
              </a:extLst>
            </p:cNvPr>
            <p:cNvSpPr/>
            <p:nvPr/>
          </p:nvSpPr>
          <p:spPr>
            <a:xfrm>
              <a:off x="8226538" y="2637691"/>
              <a:ext cx="575074" cy="271628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vert270" rtlCol="0" anchor="ctr"/>
            <a:lstStyle/>
            <a:p>
              <a:pPr algn="ctr"/>
              <a:r>
                <a:rPr lang="en-CA" dirty="0"/>
                <a:t>Max Pooling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894FD5-C61E-357C-3FD4-2742B2DCB20D}"/>
                </a:ext>
              </a:extLst>
            </p:cNvPr>
            <p:cNvCxnSpPr/>
            <p:nvPr/>
          </p:nvCxnSpPr>
          <p:spPr>
            <a:xfrm flipV="1">
              <a:off x="8827125" y="4024843"/>
              <a:ext cx="46409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BBD01D3-EFAE-D3A9-7C13-9477C14718FF}"/>
                </a:ext>
              </a:extLst>
            </p:cNvPr>
            <p:cNvCxnSpPr/>
            <p:nvPr/>
          </p:nvCxnSpPr>
          <p:spPr>
            <a:xfrm flipV="1">
              <a:off x="9878008" y="4024843"/>
              <a:ext cx="46409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628CDED-232A-A56C-57A3-DD456590EBD8}"/>
                </a:ext>
              </a:extLst>
            </p:cNvPr>
            <p:cNvSpPr/>
            <p:nvPr/>
          </p:nvSpPr>
          <p:spPr>
            <a:xfrm>
              <a:off x="9316731" y="2624868"/>
              <a:ext cx="575074" cy="271628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vert270" rtlCol="0" anchor="ctr"/>
            <a:lstStyle/>
            <a:p>
              <a:pPr algn="ctr"/>
              <a:r>
                <a:rPr lang="en-CA" dirty="0"/>
                <a:t>Batch Normalization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FC79648-38D1-535B-5CD3-355EA48CE49D}"/>
                </a:ext>
              </a:extLst>
            </p:cNvPr>
            <p:cNvSpPr/>
            <p:nvPr/>
          </p:nvSpPr>
          <p:spPr>
            <a:xfrm>
              <a:off x="10342101" y="2637691"/>
              <a:ext cx="575074" cy="271628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vert270" rtlCol="0" anchor="ctr"/>
            <a:lstStyle/>
            <a:p>
              <a:pPr algn="ctr"/>
              <a:r>
                <a:rPr lang="en-CA" dirty="0"/>
                <a:t>Drop out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43B8C7E-22AC-FCF6-2748-4F23425D5622}"/>
              </a:ext>
            </a:extLst>
          </p:cNvPr>
          <p:cNvGrpSpPr/>
          <p:nvPr/>
        </p:nvGrpSpPr>
        <p:grpSpPr>
          <a:xfrm>
            <a:off x="2997811" y="1925160"/>
            <a:ext cx="2903498" cy="1171660"/>
            <a:chOff x="2997811" y="1925160"/>
            <a:chExt cx="2903498" cy="117166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A400A6-F9B1-C0B0-C744-A32C6E1765E6}"/>
                </a:ext>
              </a:extLst>
            </p:cNvPr>
            <p:cNvSpPr txBox="1"/>
            <p:nvPr/>
          </p:nvSpPr>
          <p:spPr>
            <a:xfrm>
              <a:off x="2997811" y="1925160"/>
              <a:ext cx="173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u="sng" dirty="0"/>
                <a:t>Separable </a:t>
              </a:r>
              <a:r>
                <a:rPr lang="en-CA" b="1" u="sng" dirty="0" err="1"/>
                <a:t>ReLU</a:t>
              </a:r>
              <a:r>
                <a:rPr lang="en-CA" dirty="0"/>
                <a:t>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81CB4AB-6B17-FBAB-7094-846DE18C8851}"/>
                    </a:ext>
                  </a:extLst>
                </p:cNvPr>
                <p:cNvSpPr txBox="1"/>
                <p:nvPr/>
              </p:nvSpPr>
              <p:spPr>
                <a:xfrm>
                  <a:off x="3640369" y="2362789"/>
                  <a:ext cx="2260940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81CB4AB-6B17-FBAB-7094-846DE18C8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0369" y="2362789"/>
                  <a:ext cx="2260940" cy="312650"/>
                </a:xfrm>
                <a:prstGeom prst="rect">
                  <a:avLst/>
                </a:prstGeom>
                <a:blipFill>
                  <a:blip r:embed="rId5"/>
                  <a:stretch>
                    <a:fillRect l="-2156" r="-3504" b="-2745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4B0F7A8-D1B4-97B6-384F-F80C04BB03E1}"/>
                    </a:ext>
                  </a:extLst>
                </p:cNvPr>
                <p:cNvSpPr txBox="1"/>
                <p:nvPr/>
              </p:nvSpPr>
              <p:spPr>
                <a:xfrm>
                  <a:off x="3643960" y="2819821"/>
                  <a:ext cx="17756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⁡(0,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4B0F7A8-D1B4-97B6-384F-F80C04BB0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960" y="2819821"/>
                  <a:ext cx="177567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749" t="-4444" r="-4467" b="-355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B16E887-6913-5DD6-585E-21A05EF714F8}"/>
                </a:ext>
              </a:extLst>
            </p:cNvPr>
            <p:cNvSpPr/>
            <p:nvPr/>
          </p:nvSpPr>
          <p:spPr>
            <a:xfrm>
              <a:off x="3010021" y="1950270"/>
              <a:ext cx="2834259" cy="1146548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1A0B33E8-E821-99A4-184E-A8D77E88FD24}"/>
              </a:ext>
            </a:extLst>
          </p:cNvPr>
          <p:cNvCxnSpPr>
            <a:cxnSpLocks/>
            <a:stCxn id="115" idx="0"/>
            <a:endCxn id="82" idx="3"/>
          </p:cNvCxnSpPr>
          <p:nvPr/>
        </p:nvCxnSpPr>
        <p:spPr>
          <a:xfrm rot="16200000" flipV="1">
            <a:off x="6071450" y="2296374"/>
            <a:ext cx="677564" cy="1131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DB2468-4136-F4E8-7767-224CE058E759}"/>
              </a:ext>
            </a:extLst>
          </p:cNvPr>
          <p:cNvGrpSpPr/>
          <p:nvPr/>
        </p:nvGrpSpPr>
        <p:grpSpPr>
          <a:xfrm>
            <a:off x="2973573" y="5257382"/>
            <a:ext cx="2875275" cy="884460"/>
            <a:chOff x="2973573" y="5257382"/>
            <a:chExt cx="2875275" cy="884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49311BB-712B-4246-E346-D2162ECA8ADF}"/>
                    </a:ext>
                  </a:extLst>
                </p:cNvPr>
                <p:cNvSpPr txBox="1"/>
                <p:nvPr/>
              </p:nvSpPr>
              <p:spPr>
                <a:xfrm>
                  <a:off x="3495703" y="5623238"/>
                  <a:ext cx="235314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49311BB-712B-4246-E346-D2162ECA8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703" y="5623238"/>
                  <a:ext cx="2353145" cy="5186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7C092D1-AE42-050D-2D6A-9B704798095F}"/>
                </a:ext>
              </a:extLst>
            </p:cNvPr>
            <p:cNvSpPr txBox="1"/>
            <p:nvPr/>
          </p:nvSpPr>
          <p:spPr>
            <a:xfrm>
              <a:off x="2973573" y="5324492"/>
              <a:ext cx="1044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u="sng" dirty="0"/>
                <a:t>Cardioid</a:t>
              </a:r>
              <a:r>
                <a:rPr lang="en-CA" dirty="0"/>
                <a:t>: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69B4E4A-A367-D5AB-1BBC-A239B4E04372}"/>
                </a:ext>
              </a:extLst>
            </p:cNvPr>
            <p:cNvSpPr/>
            <p:nvPr/>
          </p:nvSpPr>
          <p:spPr>
            <a:xfrm flipV="1">
              <a:off x="3010021" y="5257382"/>
              <a:ext cx="2834259" cy="884459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03C633D9-A7D8-1B78-5719-60496BD2BD55}"/>
              </a:ext>
            </a:extLst>
          </p:cNvPr>
          <p:cNvCxnSpPr>
            <a:cxnSpLocks/>
            <a:stCxn id="115" idx="4"/>
            <a:endCxn id="90" idx="3"/>
          </p:cNvCxnSpPr>
          <p:nvPr/>
        </p:nvCxnSpPr>
        <p:spPr>
          <a:xfrm rot="5400000">
            <a:off x="5984714" y="4708141"/>
            <a:ext cx="851037" cy="1131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ECFB7D-AF36-2036-6BFE-060C5F19B61A}"/>
              </a:ext>
            </a:extLst>
          </p:cNvPr>
          <p:cNvCxnSpPr>
            <a:cxnSpLocks/>
            <a:stCxn id="116" idx="0"/>
          </p:cNvCxnSpPr>
          <p:nvPr/>
        </p:nvCxnSpPr>
        <p:spPr>
          <a:xfrm flipH="1" flipV="1">
            <a:off x="8514075" y="2362789"/>
            <a:ext cx="11453" cy="20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1FDA4C0-9F57-9D73-956B-8BE9CB4047BB}"/>
                  </a:ext>
                </a:extLst>
              </p:cNvPr>
              <p:cNvSpPr txBox="1"/>
              <p:nvPr/>
            </p:nvSpPr>
            <p:spPr>
              <a:xfrm>
                <a:off x="7405396" y="2011976"/>
                <a:ext cx="21988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1FDA4C0-9F57-9D73-956B-8BE9CB40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96" y="2011976"/>
                <a:ext cx="2198872" cy="276999"/>
              </a:xfrm>
              <a:prstGeom prst="rect">
                <a:avLst/>
              </a:prstGeom>
              <a:blipFill>
                <a:blip r:embed="rId8"/>
                <a:stretch>
                  <a:fillRect l="-1108" t="-2222" r="-3601" b="-3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36F3FF-171B-16E8-8BCC-89A2E65B9444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9591111" y="5457608"/>
            <a:ext cx="13157" cy="14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AF1A831-4DC5-3F6C-29C6-1F7182B1F40B}"/>
                  </a:ext>
                </a:extLst>
              </p:cNvPr>
              <p:cNvSpPr txBox="1"/>
              <p:nvPr/>
            </p:nvSpPr>
            <p:spPr>
              <a:xfrm>
                <a:off x="8878110" y="5748518"/>
                <a:ext cx="1463991" cy="644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AF1A831-4DC5-3F6C-29C6-1F7182B1F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110" y="5748518"/>
                <a:ext cx="1463991" cy="6443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061D6B0-32A1-ABE7-7256-B4DDE5D9BF9B}"/>
              </a:ext>
            </a:extLst>
          </p:cNvPr>
          <p:cNvCxnSpPr>
            <a:cxnSpLocks/>
            <a:stCxn id="119" idx="3"/>
          </p:cNvCxnSpPr>
          <p:nvPr/>
        </p:nvCxnSpPr>
        <p:spPr>
          <a:xfrm flipV="1">
            <a:off x="10955412" y="4024842"/>
            <a:ext cx="236665" cy="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7A77F96-504B-22FF-58B8-9758F348CC44}"/>
                  </a:ext>
                </a:extLst>
              </p:cNvPr>
              <p:cNvSpPr txBox="1"/>
              <p:nvPr/>
            </p:nvSpPr>
            <p:spPr>
              <a:xfrm>
                <a:off x="11316707" y="3741303"/>
                <a:ext cx="450444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7A77F96-504B-22FF-58B8-9758F348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707" y="3741303"/>
                <a:ext cx="450444" cy="5670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DBD2EAA4-1C8C-6CA4-BFEE-A65A4C6CD03B}"/>
              </a:ext>
            </a:extLst>
          </p:cNvPr>
          <p:cNvSpPr/>
          <p:nvPr/>
        </p:nvSpPr>
        <p:spPr>
          <a:xfrm>
            <a:off x="4068601" y="3221418"/>
            <a:ext cx="1775679" cy="16474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 sz="5000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27C5F9C-1BE6-D6C0-2DBB-AD2283456B45}"/>
              </a:ext>
            </a:extLst>
          </p:cNvPr>
          <p:cNvSpPr/>
          <p:nvPr/>
        </p:nvSpPr>
        <p:spPr>
          <a:xfrm>
            <a:off x="6088343" y="3201108"/>
            <a:ext cx="1775679" cy="164746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 sz="50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2F8C3C5-6D80-BA7B-8D76-42370F4DCBAF}"/>
              </a:ext>
            </a:extLst>
          </p:cNvPr>
          <p:cNvSpPr/>
          <p:nvPr/>
        </p:nvSpPr>
        <p:spPr>
          <a:xfrm>
            <a:off x="8187228" y="2572375"/>
            <a:ext cx="676600" cy="292354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270" rtlCol="0" anchor="ctr"/>
          <a:lstStyle/>
          <a:p>
            <a:pPr algn="ctr"/>
            <a:endParaRPr lang="en-CA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081383D-55AC-FC4A-0DA5-D2B1E480E2D6}"/>
              </a:ext>
            </a:extLst>
          </p:cNvPr>
          <p:cNvSpPr/>
          <p:nvPr/>
        </p:nvSpPr>
        <p:spPr>
          <a:xfrm>
            <a:off x="9252811" y="2534060"/>
            <a:ext cx="676600" cy="292354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270" rtlCol="0" anchor="ctr"/>
          <a:lstStyle/>
          <a:p>
            <a:pPr algn="ctr"/>
            <a:endParaRPr lang="en-CA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D045FF7-AE56-02CC-D789-19A6429FD53A}"/>
              </a:ext>
            </a:extLst>
          </p:cNvPr>
          <p:cNvSpPr/>
          <p:nvPr/>
        </p:nvSpPr>
        <p:spPr>
          <a:xfrm>
            <a:off x="10278812" y="2572375"/>
            <a:ext cx="676600" cy="292354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270" rtlCol="0" anchor="ctr"/>
          <a:lstStyle/>
          <a:p>
            <a:pPr algn="ctr"/>
            <a:endParaRPr lang="en-CA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BBF3DA1-F1B5-1B01-A9A9-2952F3890479}"/>
              </a:ext>
            </a:extLst>
          </p:cNvPr>
          <p:cNvSpPr txBox="1"/>
          <p:nvPr/>
        </p:nvSpPr>
        <p:spPr>
          <a:xfrm>
            <a:off x="496888" y="2237586"/>
            <a:ext cx="1839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1" u="sng" dirty="0"/>
              <a:t>Forward path:</a:t>
            </a:r>
          </a:p>
        </p:txBody>
      </p:sp>
    </p:spTree>
    <p:extLst>
      <p:ext uri="{BB962C8B-B14F-4D97-AF65-F5344CB8AC3E}">
        <p14:creationId xmlns:p14="http://schemas.microsoft.com/office/powerpoint/2010/main" val="282704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01" grpId="0"/>
      <p:bldP spid="107" grpId="0"/>
      <p:bldP spid="109" grpId="0"/>
      <p:bldP spid="114" grpId="0" animBg="1"/>
      <p:bldP spid="115" grpId="0" animBg="1"/>
      <p:bldP spid="116" grpId="0" animBg="1"/>
      <p:bldP spid="118" grpId="0" animBg="1"/>
      <p:bldP spid="1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EFAA52-6AF5-2134-FAD4-091340DA2754}"/>
              </a:ext>
            </a:extLst>
          </p:cNvPr>
          <p:cNvSpPr txBox="1"/>
          <p:nvPr/>
        </p:nvSpPr>
        <p:spPr>
          <a:xfrm>
            <a:off x="496888" y="1879778"/>
            <a:ext cx="556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Backward path (real-valued loss function):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3D08545-8F52-5882-7A6C-FAD638AA9F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800210"/>
                  </p:ext>
                </p:extLst>
              </p:nvPr>
            </p:nvGraphicFramePr>
            <p:xfrm>
              <a:off x="1352696" y="2527113"/>
              <a:ext cx="8978900" cy="332287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992967">
                      <a:extLst>
                        <a:ext uri="{9D8B030D-6E8A-4147-A177-3AD203B41FA5}">
                          <a16:colId xmlns:a16="http://schemas.microsoft.com/office/drawing/2014/main" val="3985917561"/>
                        </a:ext>
                      </a:extLst>
                    </a:gridCol>
                    <a:gridCol w="2998112">
                      <a:extLst>
                        <a:ext uri="{9D8B030D-6E8A-4147-A177-3AD203B41FA5}">
                          <a16:colId xmlns:a16="http://schemas.microsoft.com/office/drawing/2014/main" val="3441920582"/>
                        </a:ext>
                      </a:extLst>
                    </a:gridCol>
                    <a:gridCol w="2987821">
                      <a:extLst>
                        <a:ext uri="{9D8B030D-6E8A-4147-A177-3AD203B41FA5}">
                          <a16:colId xmlns:a16="http://schemas.microsoft.com/office/drawing/2014/main" val="2196071583"/>
                        </a:ext>
                      </a:extLst>
                    </a:gridCol>
                  </a:tblGrid>
                  <a:tr h="578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dirty="0"/>
                            <a:t>Standard Real</a:t>
                          </a:r>
                        </a:p>
                        <a:p>
                          <a:pPr algn="ctr"/>
                          <a:r>
                            <a:rPr lang="en-CA" sz="1600" dirty="0"/>
                            <a:t>Calculus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dirty="0"/>
                            <a:t>Complex Calculus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dirty="0"/>
                            <a:t>Complex calculus,</a:t>
                          </a:r>
                        </a:p>
                        <a:p>
                          <a:pPr algn="ctr"/>
                          <a:r>
                            <a:rPr lang="en-CA" sz="1600" dirty="0"/>
                            <a:t>Real-valued loss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3125532"/>
                      </a:ext>
                    </a:extLst>
                  </a:tr>
                  <a:tr h="41407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1400" dirty="0"/>
                            <a:t>Input from </a:t>
                          </a:r>
                          <a14:m>
                            <m:oMath xmlns:m="http://schemas.openxmlformats.org/officeDocument/2006/math">
                              <m:r>
                                <a:rPr lang="en-CA" sz="14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sz="1400" b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353407"/>
                      </a:ext>
                    </a:extLst>
                  </a:tr>
                  <a:tr h="5953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f>
                                  <m:f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801108"/>
                      </a:ext>
                    </a:extLst>
                  </a:tr>
                  <a:tr h="41407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1400" dirty="0"/>
                            <a:t>Output from </a:t>
                          </a:r>
                          <a14:m>
                            <m:oMath xmlns:m="http://schemas.openxmlformats.org/officeDocument/2006/math">
                              <m:r>
                                <a:rPr lang="en-CA" sz="1400" b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CA" sz="1400" dirty="0"/>
                            <a:t>: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0768515"/>
                      </a:ext>
                    </a:extLst>
                  </a:tr>
                  <a:tr h="1151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  <m:acc>
                                  <m:accPr>
                                    <m:chr m:val="̅"/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d>
                                      <m:dPr>
                                        <m:ctrlPr>
                                          <a:rPr lang="en-CA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l-G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CA" sz="14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CA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CA" sz="14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CA" sz="140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14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14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  <m:r>
                                                      <a:rPr lang="en-CA" sz="14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den>
                                        </m:f>
                                      </m:e>
                                    </m:d>
                                  </m:e>
                                </m:acc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CA" sz="1400" b="0" dirty="0"/>
                        </a:p>
                        <a:p>
                          <a:pPr algn="ctr"/>
                          <a:endParaRPr lang="en-CA" sz="1400" b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  <m:acc>
                                  <m:accPr>
                                    <m:chr m:val="̅"/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d>
                                      <m:dPr>
                                        <m:ctrlPr>
                                          <a:rPr lang="en-CA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l-G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CA" sz="14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CA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CA" sz="14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acc>
                              </m:oMath>
                            </m:oMathPara>
                          </a14:m>
                          <a:endParaRPr lang="en-CA" sz="14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CA" sz="1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CA" sz="1400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CA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CA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1400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CA" sz="1400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  <m:acc>
                                  <m:accPr>
                                    <m:chr m:val="̅"/>
                                    <m:ctrlPr>
                                      <a:rPr lang="en-CA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d>
                                      <m:dPr>
                                        <m:ctrlPr>
                                          <a:rPr lang="en-CA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l-G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CA" sz="14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CA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CA" sz="14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CA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acc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40652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3D08545-8F52-5882-7A6C-FAD638AA9F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800210"/>
                  </p:ext>
                </p:extLst>
              </p:nvPr>
            </p:nvGraphicFramePr>
            <p:xfrm>
              <a:off x="1352696" y="2527113"/>
              <a:ext cx="8978900" cy="332287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992967">
                      <a:extLst>
                        <a:ext uri="{9D8B030D-6E8A-4147-A177-3AD203B41FA5}">
                          <a16:colId xmlns:a16="http://schemas.microsoft.com/office/drawing/2014/main" val="3985917561"/>
                        </a:ext>
                      </a:extLst>
                    </a:gridCol>
                    <a:gridCol w="2998112">
                      <a:extLst>
                        <a:ext uri="{9D8B030D-6E8A-4147-A177-3AD203B41FA5}">
                          <a16:colId xmlns:a16="http://schemas.microsoft.com/office/drawing/2014/main" val="3441920582"/>
                        </a:ext>
                      </a:extLst>
                    </a:gridCol>
                    <a:gridCol w="2987821">
                      <a:extLst>
                        <a:ext uri="{9D8B030D-6E8A-4147-A177-3AD203B41FA5}">
                          <a16:colId xmlns:a16="http://schemas.microsoft.com/office/drawing/2014/main" val="219607158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dirty="0"/>
                            <a:t>Standard Real</a:t>
                          </a:r>
                        </a:p>
                        <a:p>
                          <a:pPr algn="ctr"/>
                          <a:r>
                            <a:rPr lang="en-CA" sz="1600" dirty="0"/>
                            <a:t>Calculus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dirty="0"/>
                            <a:t>Complex Calculus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 dirty="0"/>
                            <a:t>Complex calculus,</a:t>
                          </a:r>
                        </a:p>
                        <a:p>
                          <a:pPr algn="ctr"/>
                          <a:r>
                            <a:rPr lang="en-CA" sz="1600" dirty="0"/>
                            <a:t>Real-valued loss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3125532"/>
                      </a:ext>
                    </a:extLst>
                  </a:tr>
                  <a:tr h="414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44118" r="-200815" b="-56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353407"/>
                      </a:ext>
                    </a:extLst>
                  </a:tr>
                  <a:tr h="5953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69388" r="-200815" b="-293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594" t="-169388" r="-100000" b="-293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16" t="-169388" r="-612" b="-293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801108"/>
                      </a:ext>
                    </a:extLst>
                  </a:tr>
                  <a:tr h="414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88235" r="-200815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0768515"/>
                      </a:ext>
                    </a:extLst>
                  </a:tr>
                  <a:tr h="13202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2995" r="-200815" b="-1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594" t="-152995" r="-100000" b="-1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16" t="-152995" r="-612" b="-13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40652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6EF1685-9C21-90BF-712A-5C7C79DDD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CVNN design</a:t>
            </a:r>
          </a:p>
        </p:txBody>
      </p:sp>
    </p:spTree>
    <p:extLst>
      <p:ext uri="{BB962C8B-B14F-4D97-AF65-F5344CB8AC3E}">
        <p14:creationId xmlns:p14="http://schemas.microsoft.com/office/powerpoint/2010/main" val="2957725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6CB230-42FD-402D-B881-74B0A81A6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9" t="72538" r="32968" b="12821"/>
          <a:stretch/>
        </p:blipFill>
        <p:spPr>
          <a:xfrm>
            <a:off x="2143125" y="4189528"/>
            <a:ext cx="7905750" cy="1907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FC5BF-7C0A-4606-7FB0-4933ED9C30EC}"/>
              </a:ext>
            </a:extLst>
          </p:cNvPr>
          <p:cNvSpPr txBox="1"/>
          <p:nvPr/>
        </p:nvSpPr>
        <p:spPr>
          <a:xfrm>
            <a:off x="4899134" y="6067532"/>
            <a:ext cx="239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Patrick M. Virtue, 2019</a:t>
            </a:r>
            <a:endParaRPr lang="en-CA" sz="1400" i="1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C1233-C931-B49B-D5BF-F5D58E214DB9}"/>
              </a:ext>
            </a:extLst>
          </p:cNvPr>
          <p:cNvSpPr txBox="1"/>
          <p:nvPr/>
        </p:nvSpPr>
        <p:spPr>
          <a:xfrm>
            <a:off x="496888" y="2794106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Euclidean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9BF98A-FFAA-45B5-C12B-6ED5F8BF0F03}"/>
                  </a:ext>
                </a:extLst>
              </p:cNvPr>
              <p:cNvSpPr txBox="1"/>
              <p:nvPr/>
            </p:nvSpPr>
            <p:spPr>
              <a:xfrm>
                <a:off x="496888" y="3230613"/>
                <a:ext cx="165211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9BF98A-FFAA-45B5-C12B-6ED5F8BF0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3230613"/>
                <a:ext cx="1652119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E0749E-D450-07B3-BFC3-017721B54AF6}"/>
                  </a:ext>
                </a:extLst>
              </p:cNvPr>
              <p:cNvSpPr txBox="1"/>
              <p:nvPr/>
            </p:nvSpPr>
            <p:spPr>
              <a:xfrm>
                <a:off x="315913" y="3705544"/>
                <a:ext cx="6611994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𝑔𝑡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E0749E-D450-07B3-BFC3-017721B54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3" y="3705544"/>
                <a:ext cx="6611994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EA051597-9507-7858-D6BC-F9F4F6C9D7C8}"/>
              </a:ext>
            </a:extLst>
          </p:cNvPr>
          <p:cNvSpPr/>
          <p:nvPr/>
        </p:nvSpPr>
        <p:spPr>
          <a:xfrm>
            <a:off x="6807091" y="3480709"/>
            <a:ext cx="971550" cy="430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D12BA4-5544-A984-7FF0-B05EEF2B7876}"/>
                  </a:ext>
                </a:extLst>
              </p:cNvPr>
              <p:cNvSpPr txBox="1"/>
              <p:nvPr/>
            </p:nvSpPr>
            <p:spPr>
              <a:xfrm>
                <a:off x="8029892" y="3432611"/>
                <a:ext cx="166750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D12BA4-5544-A984-7FF0-B05EEF2B7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892" y="3432611"/>
                <a:ext cx="166750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7383E3AC-7544-60EC-F53D-14809731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CVNN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49CC9-0E31-06B8-7501-3F237C240B48}"/>
              </a:ext>
            </a:extLst>
          </p:cNvPr>
          <p:cNvSpPr txBox="1"/>
          <p:nvPr/>
        </p:nvSpPr>
        <p:spPr>
          <a:xfrm>
            <a:off x="496888" y="1879778"/>
            <a:ext cx="556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Backward path (real-valued loss function):</a:t>
            </a:r>
          </a:p>
        </p:txBody>
      </p:sp>
    </p:spTree>
    <p:extLst>
      <p:ext uri="{BB962C8B-B14F-4D97-AF65-F5344CB8AC3E}">
        <p14:creationId xmlns:p14="http://schemas.microsoft.com/office/powerpoint/2010/main" val="131605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F2E148-247E-66D2-20E8-4CA857FF44DA}"/>
              </a:ext>
            </a:extLst>
          </p:cNvPr>
          <p:cNvSpPr/>
          <p:nvPr/>
        </p:nvSpPr>
        <p:spPr>
          <a:xfrm>
            <a:off x="1949532" y="2668473"/>
            <a:ext cx="528320" cy="30581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A36720-7271-2AB4-2823-17907095B85D}"/>
              </a:ext>
            </a:extLst>
          </p:cNvPr>
          <p:cNvSpPr/>
          <p:nvPr/>
        </p:nvSpPr>
        <p:spPr>
          <a:xfrm>
            <a:off x="1949532" y="2719052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2B0805-94E5-9C29-1CEB-C25B1D95EC69}"/>
              </a:ext>
            </a:extLst>
          </p:cNvPr>
          <p:cNvSpPr/>
          <p:nvPr/>
        </p:nvSpPr>
        <p:spPr>
          <a:xfrm>
            <a:off x="1949532" y="3288012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51A9D9-ABA7-4CF5-6B96-1A4A2AB41B2A}"/>
              </a:ext>
            </a:extLst>
          </p:cNvPr>
          <p:cNvSpPr/>
          <p:nvPr/>
        </p:nvSpPr>
        <p:spPr>
          <a:xfrm>
            <a:off x="1949532" y="3856972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04BADE-FF9C-17D5-8049-28C0D44550E1}"/>
              </a:ext>
            </a:extLst>
          </p:cNvPr>
          <p:cNvSpPr/>
          <p:nvPr/>
        </p:nvSpPr>
        <p:spPr>
          <a:xfrm>
            <a:off x="2171413" y="456692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76E3D7-EA82-B3E7-5D3A-9342E8B1D293}"/>
              </a:ext>
            </a:extLst>
          </p:cNvPr>
          <p:cNvSpPr/>
          <p:nvPr/>
        </p:nvSpPr>
        <p:spPr>
          <a:xfrm>
            <a:off x="2171413" y="4662931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F28083-0054-477B-690A-00441B41E6F9}"/>
              </a:ext>
            </a:extLst>
          </p:cNvPr>
          <p:cNvSpPr/>
          <p:nvPr/>
        </p:nvSpPr>
        <p:spPr>
          <a:xfrm>
            <a:off x="2171413" y="475370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0D3ADE-F271-A107-7440-0A6C38FEC08D}"/>
              </a:ext>
            </a:extLst>
          </p:cNvPr>
          <p:cNvSpPr/>
          <p:nvPr/>
        </p:nvSpPr>
        <p:spPr>
          <a:xfrm>
            <a:off x="2171413" y="486072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890CF2-D96B-D6A0-1302-25A5D43450C0}"/>
              </a:ext>
            </a:extLst>
          </p:cNvPr>
          <p:cNvSpPr/>
          <p:nvPr/>
        </p:nvSpPr>
        <p:spPr>
          <a:xfrm>
            <a:off x="1949532" y="5006377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06BDF-7E39-05E1-33E2-AC4CDEF93C46}"/>
              </a:ext>
            </a:extLst>
          </p:cNvPr>
          <p:cNvSpPr/>
          <p:nvPr/>
        </p:nvSpPr>
        <p:spPr>
          <a:xfrm>
            <a:off x="892892" y="2668473"/>
            <a:ext cx="528320" cy="30581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632F94-C633-CA71-CB5B-12A6C3378ADA}"/>
              </a:ext>
            </a:extLst>
          </p:cNvPr>
          <p:cNvSpPr/>
          <p:nvPr/>
        </p:nvSpPr>
        <p:spPr>
          <a:xfrm>
            <a:off x="892892" y="2719052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953E0D-2A9B-805D-D6A2-38F39AF8E548}"/>
              </a:ext>
            </a:extLst>
          </p:cNvPr>
          <p:cNvSpPr/>
          <p:nvPr/>
        </p:nvSpPr>
        <p:spPr>
          <a:xfrm>
            <a:off x="892892" y="3288012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F8EDC9-957E-3776-10ED-7FF6E64DA455}"/>
              </a:ext>
            </a:extLst>
          </p:cNvPr>
          <p:cNvSpPr/>
          <p:nvPr/>
        </p:nvSpPr>
        <p:spPr>
          <a:xfrm>
            <a:off x="892892" y="3856972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844CEE-E646-0939-2647-3D214E746A1F}"/>
              </a:ext>
            </a:extLst>
          </p:cNvPr>
          <p:cNvSpPr/>
          <p:nvPr/>
        </p:nvSpPr>
        <p:spPr>
          <a:xfrm>
            <a:off x="1114773" y="45669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B128E7-E27A-971C-B97A-5594685CB690}"/>
              </a:ext>
            </a:extLst>
          </p:cNvPr>
          <p:cNvSpPr/>
          <p:nvPr/>
        </p:nvSpPr>
        <p:spPr>
          <a:xfrm>
            <a:off x="1114773" y="46629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FB7835-762F-5B31-5F37-94BD8A5E9A9E}"/>
              </a:ext>
            </a:extLst>
          </p:cNvPr>
          <p:cNvSpPr/>
          <p:nvPr/>
        </p:nvSpPr>
        <p:spPr>
          <a:xfrm>
            <a:off x="1114773" y="47537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CAA1E6-20E3-D764-4AD3-E21E5F8BE17B}"/>
              </a:ext>
            </a:extLst>
          </p:cNvPr>
          <p:cNvSpPr/>
          <p:nvPr/>
        </p:nvSpPr>
        <p:spPr>
          <a:xfrm>
            <a:off x="1115946" y="48698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EF262A-FDBC-0DAF-1479-4AA0C324DD55}"/>
              </a:ext>
            </a:extLst>
          </p:cNvPr>
          <p:cNvSpPr/>
          <p:nvPr/>
        </p:nvSpPr>
        <p:spPr>
          <a:xfrm>
            <a:off x="892892" y="5006377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CDE073-1342-C401-38E3-69F71D6EB558}"/>
              </a:ext>
            </a:extLst>
          </p:cNvPr>
          <p:cNvSpPr/>
          <p:nvPr/>
        </p:nvSpPr>
        <p:spPr>
          <a:xfrm rot="4469686">
            <a:off x="527110" y="40867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88582D2-7ADD-DBF4-92D8-8C40FD5E30B4}"/>
              </a:ext>
            </a:extLst>
          </p:cNvPr>
          <p:cNvSpPr/>
          <p:nvPr/>
        </p:nvSpPr>
        <p:spPr>
          <a:xfrm rot="4469686">
            <a:off x="200468" y="40867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40784A5-0370-5FE6-2F59-4FB06AD319E0}"/>
              </a:ext>
            </a:extLst>
          </p:cNvPr>
          <p:cNvSpPr/>
          <p:nvPr/>
        </p:nvSpPr>
        <p:spPr>
          <a:xfrm rot="4469686">
            <a:off x="311448" y="40867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CD9728-76CA-FE20-299E-15F3F32424BB}"/>
              </a:ext>
            </a:extLst>
          </p:cNvPr>
          <p:cNvSpPr/>
          <p:nvPr/>
        </p:nvSpPr>
        <p:spPr>
          <a:xfrm rot="4469686">
            <a:off x="420854" y="40867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CB8019-A5F2-5FE5-8060-CBFB852BE164}"/>
              </a:ext>
            </a:extLst>
          </p:cNvPr>
          <p:cNvCxnSpPr>
            <a:stCxn id="21" idx="6"/>
            <a:endCxn id="11" idx="2"/>
          </p:cNvCxnSpPr>
          <p:nvPr/>
        </p:nvCxnSpPr>
        <p:spPr>
          <a:xfrm>
            <a:off x="1421212" y="4113623"/>
            <a:ext cx="528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94E828-18EA-1CA2-DF78-F10D49F69FD6}"/>
                  </a:ext>
                </a:extLst>
              </p:cNvPr>
              <p:cNvSpPr txBox="1"/>
              <p:nvPr/>
            </p:nvSpPr>
            <p:spPr>
              <a:xfrm>
                <a:off x="2056116" y="2814144"/>
                <a:ext cx="31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94E828-18EA-1CA2-DF78-F10D49F69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16" y="2814144"/>
                <a:ext cx="31515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553EC0-A926-2440-9B60-39A01228EBCC}"/>
                  </a:ext>
                </a:extLst>
              </p:cNvPr>
              <p:cNvSpPr txBox="1"/>
              <p:nvPr/>
            </p:nvSpPr>
            <p:spPr>
              <a:xfrm>
                <a:off x="2056116" y="3411905"/>
                <a:ext cx="31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553EC0-A926-2440-9B60-39A01228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16" y="3411905"/>
                <a:ext cx="31515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F11DC0-EC00-76C3-B7F6-8CB3FB27DC31}"/>
                  </a:ext>
                </a:extLst>
              </p:cNvPr>
              <p:cNvSpPr txBox="1"/>
              <p:nvPr/>
            </p:nvSpPr>
            <p:spPr>
              <a:xfrm>
                <a:off x="2056116" y="3993465"/>
                <a:ext cx="31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F11DC0-EC00-76C3-B7F6-8CB3FB27D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16" y="3993465"/>
                <a:ext cx="31515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85E072-5CF2-13EE-0EE5-E6AE70E9E767}"/>
                  </a:ext>
                </a:extLst>
              </p:cNvPr>
              <p:cNvSpPr txBox="1"/>
              <p:nvPr/>
            </p:nvSpPr>
            <p:spPr>
              <a:xfrm>
                <a:off x="2056116" y="5160535"/>
                <a:ext cx="31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85E072-5CF2-13EE-0EE5-E6AE70E9E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16" y="5160535"/>
                <a:ext cx="315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5D034E-4085-37D3-CF9B-7BF8A9A05EA2}"/>
              </a:ext>
            </a:extLst>
          </p:cNvPr>
          <p:cNvCxnSpPr>
            <a:stCxn id="11" idx="6"/>
          </p:cNvCxnSpPr>
          <p:nvPr/>
        </p:nvCxnSpPr>
        <p:spPr>
          <a:xfrm flipV="1">
            <a:off x="2477852" y="4110324"/>
            <a:ext cx="481978" cy="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ACC377-BC7B-2595-006C-F4E5BC4DAA8F}"/>
                  </a:ext>
                </a:extLst>
              </p:cNvPr>
              <p:cNvSpPr txBox="1"/>
              <p:nvPr/>
            </p:nvSpPr>
            <p:spPr>
              <a:xfrm>
                <a:off x="5773076" y="3143877"/>
                <a:ext cx="3341620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CA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CA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ACC377-BC7B-2595-006C-F4E5BC4DA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76" y="3143877"/>
                <a:ext cx="3341620" cy="6591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F661B9-32D7-C001-99C3-58A2C6EC9AFC}"/>
                  </a:ext>
                </a:extLst>
              </p:cNvPr>
              <p:cNvSpPr txBox="1"/>
              <p:nvPr/>
            </p:nvSpPr>
            <p:spPr>
              <a:xfrm>
                <a:off x="888901" y="5843372"/>
                <a:ext cx="536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CA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F661B9-32D7-C001-99C3-58A2C6EC9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01" y="5843372"/>
                <a:ext cx="536301" cy="276999"/>
              </a:xfrm>
              <a:prstGeom prst="rect">
                <a:avLst/>
              </a:prstGeom>
              <a:blipFill>
                <a:blip r:embed="rId7"/>
                <a:stretch>
                  <a:fillRect l="-10227" r="-9091" b="-8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0D0A0E-DCD0-BE42-553C-CA166EE77D3D}"/>
                  </a:ext>
                </a:extLst>
              </p:cNvPr>
              <p:cNvSpPr txBox="1"/>
              <p:nvPr/>
            </p:nvSpPr>
            <p:spPr>
              <a:xfrm>
                <a:off x="2133035" y="5843371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0D0A0E-DCD0-BE42-553C-CA166EE7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035" y="5843371"/>
                <a:ext cx="132344" cy="276999"/>
              </a:xfrm>
              <a:prstGeom prst="rect">
                <a:avLst/>
              </a:prstGeom>
              <a:blipFill>
                <a:blip r:embed="rId8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53466C-5B5C-C4D7-54B0-72607D3C6762}"/>
                  </a:ext>
                </a:extLst>
              </p:cNvPr>
              <p:cNvSpPr txBox="1"/>
              <p:nvPr/>
            </p:nvSpPr>
            <p:spPr>
              <a:xfrm>
                <a:off x="5773076" y="4087638"/>
                <a:ext cx="1180964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53466C-5B5C-C4D7-54B0-72607D3C6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76" y="4087638"/>
                <a:ext cx="1180964" cy="5734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8D879C-778B-BD34-1D57-F0A8E12E7D21}"/>
                  </a:ext>
                </a:extLst>
              </p:cNvPr>
              <p:cNvSpPr txBox="1"/>
              <p:nvPr/>
            </p:nvSpPr>
            <p:spPr>
              <a:xfrm>
                <a:off x="7846464" y="4087638"/>
                <a:ext cx="1166345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8D879C-778B-BD34-1D57-F0A8E12E7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464" y="4087638"/>
                <a:ext cx="1166345" cy="573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93B9356-7168-4499-ACA7-1CBD4D0B2730}"/>
              </a:ext>
            </a:extLst>
          </p:cNvPr>
          <p:cNvSpPr txBox="1"/>
          <p:nvPr/>
        </p:nvSpPr>
        <p:spPr>
          <a:xfrm>
            <a:off x="7323760" y="412383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,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B594F098-2C85-140F-5BAB-6763DD7102AC}"/>
              </a:ext>
            </a:extLst>
          </p:cNvPr>
          <p:cNvSpPr/>
          <p:nvPr/>
        </p:nvSpPr>
        <p:spPr>
          <a:xfrm>
            <a:off x="9042708" y="3240871"/>
            <a:ext cx="528320" cy="2231666"/>
          </a:xfrm>
          <a:prstGeom prst="rightBrace">
            <a:avLst>
              <a:gd name="adj1" fmla="val 275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076CFA-6FE9-823B-718E-3B19E54C1DF8}"/>
                  </a:ext>
                </a:extLst>
              </p:cNvPr>
              <p:cNvSpPr txBox="1"/>
              <p:nvPr/>
            </p:nvSpPr>
            <p:spPr>
              <a:xfrm>
                <a:off x="6581690" y="5077386"/>
                <a:ext cx="1029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076CFA-6FE9-823B-718E-3B19E54C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90" y="5077386"/>
                <a:ext cx="1029256" cy="276999"/>
              </a:xfrm>
              <a:prstGeom prst="rect">
                <a:avLst/>
              </a:prstGeom>
              <a:blipFill>
                <a:blip r:embed="rId11"/>
                <a:stretch>
                  <a:fillRect l="-7692" t="-2222" r="-4734" b="-3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9955B5-72D3-132F-0165-7F46724DFB92}"/>
                  </a:ext>
                </a:extLst>
              </p:cNvPr>
              <p:cNvSpPr txBox="1"/>
              <p:nvPr/>
            </p:nvSpPr>
            <p:spPr>
              <a:xfrm>
                <a:off x="9706148" y="4069959"/>
                <a:ext cx="1524456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9955B5-72D3-132F-0165-7F46724DF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148" y="4069959"/>
                <a:ext cx="1524456" cy="5734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F86FBF19-631A-9B79-7A6E-0B775FF6B368}"/>
              </a:ext>
            </a:extLst>
          </p:cNvPr>
          <p:cNvSpPr/>
          <p:nvPr/>
        </p:nvSpPr>
        <p:spPr>
          <a:xfrm>
            <a:off x="9571028" y="3946324"/>
            <a:ext cx="1805793" cy="9118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775336B-935C-3EB8-5E2C-B370343EACE9}"/>
              </a:ext>
            </a:extLst>
          </p:cNvPr>
          <p:cNvSpPr/>
          <p:nvPr/>
        </p:nvSpPr>
        <p:spPr>
          <a:xfrm rot="4469686">
            <a:off x="3403344" y="4077804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BC05E5-24EE-88A5-D89A-0D8F08F1EC7C}"/>
              </a:ext>
            </a:extLst>
          </p:cNvPr>
          <p:cNvSpPr/>
          <p:nvPr/>
        </p:nvSpPr>
        <p:spPr>
          <a:xfrm rot="4469686">
            <a:off x="3076702" y="4077801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096A3C-CD81-C886-10AB-8BFC7A180130}"/>
              </a:ext>
            </a:extLst>
          </p:cNvPr>
          <p:cNvSpPr/>
          <p:nvPr/>
        </p:nvSpPr>
        <p:spPr>
          <a:xfrm rot="4469686">
            <a:off x="3187682" y="4077801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99BF95-D352-1F70-2422-362033FC630B}"/>
              </a:ext>
            </a:extLst>
          </p:cNvPr>
          <p:cNvSpPr/>
          <p:nvPr/>
        </p:nvSpPr>
        <p:spPr>
          <a:xfrm rot="4469686">
            <a:off x="3297088" y="4077802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AA0C532-4B0F-58D6-0839-BF9F8B22E0F8}"/>
              </a:ext>
            </a:extLst>
          </p:cNvPr>
          <p:cNvSpPr/>
          <p:nvPr/>
        </p:nvSpPr>
        <p:spPr>
          <a:xfrm>
            <a:off x="3608806" y="2651982"/>
            <a:ext cx="528320" cy="30581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C1E1610-DA00-A822-3674-4CA146AE7B90}"/>
              </a:ext>
            </a:extLst>
          </p:cNvPr>
          <p:cNvSpPr/>
          <p:nvPr/>
        </p:nvSpPr>
        <p:spPr>
          <a:xfrm>
            <a:off x="3608806" y="2702561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052FE54-B4D1-BA81-2EDE-7D70A762C28A}"/>
              </a:ext>
            </a:extLst>
          </p:cNvPr>
          <p:cNvSpPr/>
          <p:nvPr/>
        </p:nvSpPr>
        <p:spPr>
          <a:xfrm>
            <a:off x="3608806" y="3271521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869CF11-5C8B-859B-E2CD-B3FA348EB08A}"/>
              </a:ext>
            </a:extLst>
          </p:cNvPr>
          <p:cNvSpPr/>
          <p:nvPr/>
        </p:nvSpPr>
        <p:spPr>
          <a:xfrm>
            <a:off x="3608806" y="3840481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B26803F-2757-77D0-026A-5381CC54D166}"/>
              </a:ext>
            </a:extLst>
          </p:cNvPr>
          <p:cNvSpPr/>
          <p:nvPr/>
        </p:nvSpPr>
        <p:spPr>
          <a:xfrm>
            <a:off x="3830687" y="455042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6C66751-1877-6AB7-A090-A4820D757C98}"/>
              </a:ext>
            </a:extLst>
          </p:cNvPr>
          <p:cNvSpPr/>
          <p:nvPr/>
        </p:nvSpPr>
        <p:spPr>
          <a:xfrm>
            <a:off x="3830687" y="464644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5D811B9-56B8-1D60-46F2-79F91CD7AA25}"/>
              </a:ext>
            </a:extLst>
          </p:cNvPr>
          <p:cNvSpPr/>
          <p:nvPr/>
        </p:nvSpPr>
        <p:spPr>
          <a:xfrm>
            <a:off x="3830687" y="4737213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1F9B7C0-1EF8-EDAE-9494-FFF8B5B2D3BE}"/>
              </a:ext>
            </a:extLst>
          </p:cNvPr>
          <p:cNvSpPr/>
          <p:nvPr/>
        </p:nvSpPr>
        <p:spPr>
          <a:xfrm>
            <a:off x="3830687" y="484422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D065F2D-1180-4416-D3B7-6ED167A4F5E7}"/>
              </a:ext>
            </a:extLst>
          </p:cNvPr>
          <p:cNvSpPr/>
          <p:nvPr/>
        </p:nvSpPr>
        <p:spPr>
          <a:xfrm>
            <a:off x="3608806" y="4989886"/>
            <a:ext cx="528320" cy="51330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678F0F1-9962-61CF-DD3A-87BAC06934BA}"/>
                  </a:ext>
                </a:extLst>
              </p:cNvPr>
              <p:cNvSpPr txBox="1"/>
              <p:nvPr/>
            </p:nvSpPr>
            <p:spPr>
              <a:xfrm>
                <a:off x="3583890" y="5862292"/>
                <a:ext cx="585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678F0F1-9962-61CF-DD3A-87BAC0693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890" y="5862292"/>
                <a:ext cx="585032" cy="276999"/>
              </a:xfrm>
              <a:prstGeom prst="rect">
                <a:avLst/>
              </a:prstGeom>
              <a:blipFill>
                <a:blip r:embed="rId17"/>
                <a:stretch>
                  <a:fillRect l="-9375" r="-8333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6A4E6EEE-C070-5351-3F60-C498EB107784}"/>
              </a:ext>
            </a:extLst>
          </p:cNvPr>
          <p:cNvSpPr/>
          <p:nvPr/>
        </p:nvSpPr>
        <p:spPr>
          <a:xfrm>
            <a:off x="4616166" y="2658313"/>
            <a:ext cx="528320" cy="30581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218EB2-DB8D-77E2-CFDE-379ECCDB0754}"/>
              </a:ext>
            </a:extLst>
          </p:cNvPr>
          <p:cNvSpPr/>
          <p:nvPr/>
        </p:nvSpPr>
        <p:spPr>
          <a:xfrm>
            <a:off x="4616166" y="2708892"/>
            <a:ext cx="528320" cy="513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8364D60-0436-6FC3-55F3-6AC1B425FB40}"/>
              </a:ext>
            </a:extLst>
          </p:cNvPr>
          <p:cNvSpPr/>
          <p:nvPr/>
        </p:nvSpPr>
        <p:spPr>
          <a:xfrm>
            <a:off x="4616166" y="3277852"/>
            <a:ext cx="528320" cy="513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84198D4-3E15-B243-D714-21FB15E9C5A5}"/>
              </a:ext>
            </a:extLst>
          </p:cNvPr>
          <p:cNvSpPr/>
          <p:nvPr/>
        </p:nvSpPr>
        <p:spPr>
          <a:xfrm>
            <a:off x="4616166" y="3846812"/>
            <a:ext cx="528320" cy="513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9A3C99B-666A-770E-488B-C4DE75C9CCBA}"/>
              </a:ext>
            </a:extLst>
          </p:cNvPr>
          <p:cNvSpPr/>
          <p:nvPr/>
        </p:nvSpPr>
        <p:spPr>
          <a:xfrm>
            <a:off x="4838047" y="4556760"/>
            <a:ext cx="45719" cy="4571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DD80E54-8E41-BD03-CA91-A2F134A71049}"/>
              </a:ext>
            </a:extLst>
          </p:cNvPr>
          <p:cNvSpPr/>
          <p:nvPr/>
        </p:nvSpPr>
        <p:spPr>
          <a:xfrm>
            <a:off x="4838047" y="4652771"/>
            <a:ext cx="45719" cy="4571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888C26-3735-ABF6-252F-209C0D20047D}"/>
              </a:ext>
            </a:extLst>
          </p:cNvPr>
          <p:cNvSpPr/>
          <p:nvPr/>
        </p:nvSpPr>
        <p:spPr>
          <a:xfrm>
            <a:off x="4838047" y="4743544"/>
            <a:ext cx="45719" cy="4571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AE1F7EC-29FC-6A44-62E5-8DFC7FB76609}"/>
              </a:ext>
            </a:extLst>
          </p:cNvPr>
          <p:cNvSpPr/>
          <p:nvPr/>
        </p:nvSpPr>
        <p:spPr>
          <a:xfrm>
            <a:off x="4838047" y="4850560"/>
            <a:ext cx="45719" cy="4571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D2A710D-1735-EB43-E292-6DD9A462EF0C}"/>
              </a:ext>
            </a:extLst>
          </p:cNvPr>
          <p:cNvSpPr/>
          <p:nvPr/>
        </p:nvSpPr>
        <p:spPr>
          <a:xfrm>
            <a:off x="4616166" y="4996217"/>
            <a:ext cx="528320" cy="513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3F1BE99-8ACA-46D3-685F-EDDFB751D87E}"/>
                  </a:ext>
                </a:extLst>
              </p:cNvPr>
              <p:cNvSpPr txBox="1"/>
              <p:nvPr/>
            </p:nvSpPr>
            <p:spPr>
              <a:xfrm>
                <a:off x="4789787" y="5840366"/>
                <a:ext cx="18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3F1BE99-8ACA-46D3-685F-EDDFB751D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87" y="5840366"/>
                <a:ext cx="181075" cy="276999"/>
              </a:xfrm>
              <a:prstGeom prst="rect">
                <a:avLst/>
              </a:prstGeom>
              <a:blipFill>
                <a:blip r:embed="rId18"/>
                <a:stretch>
                  <a:fillRect l="-34483" r="-27586" b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7E00F07-D495-79C9-826D-E49FE2D67051}"/>
              </a:ext>
            </a:extLst>
          </p:cNvPr>
          <p:cNvCxnSpPr>
            <a:stCxn id="64" idx="6"/>
            <a:endCxn id="78" idx="2"/>
          </p:cNvCxnSpPr>
          <p:nvPr/>
        </p:nvCxnSpPr>
        <p:spPr>
          <a:xfrm>
            <a:off x="4137126" y="4097132"/>
            <a:ext cx="479040" cy="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2" name="Left Brace 91">
            <a:extLst>
              <a:ext uri="{FF2B5EF4-FFF2-40B4-BE49-F238E27FC236}">
                <a16:creationId xmlns:a16="http://schemas.microsoft.com/office/drawing/2014/main" id="{7BC3C5CF-9BC2-48EE-7362-10F525CEA36E}"/>
              </a:ext>
            </a:extLst>
          </p:cNvPr>
          <p:cNvSpPr/>
          <p:nvPr/>
        </p:nvSpPr>
        <p:spPr>
          <a:xfrm rot="16200000">
            <a:off x="2835401" y="4922049"/>
            <a:ext cx="528320" cy="2528815"/>
          </a:xfrm>
          <a:prstGeom prst="leftBrace">
            <a:avLst>
              <a:gd name="adj1" fmla="val 41025"/>
              <a:gd name="adj2" fmla="val 49598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09087C-2BDA-BD4A-E38A-C1B5C24BEA29}"/>
                  </a:ext>
                </a:extLst>
              </p:cNvPr>
              <p:cNvSpPr txBox="1"/>
              <p:nvPr/>
            </p:nvSpPr>
            <p:spPr>
              <a:xfrm>
                <a:off x="2779131" y="6450617"/>
                <a:ext cx="706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𝑅𝑒𝑎𝑙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09087C-2BDA-BD4A-E38A-C1B5C24BE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131" y="6450617"/>
                <a:ext cx="70654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1">
            <a:extLst>
              <a:ext uri="{FF2B5EF4-FFF2-40B4-BE49-F238E27FC236}">
                <a16:creationId xmlns:a16="http://schemas.microsoft.com/office/drawing/2014/main" id="{8E234DF7-D22A-1CA8-F7EE-3C55EAAF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CVNN design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59D5A0-C6C5-5F31-C5EA-458E6D169200}"/>
              </a:ext>
            </a:extLst>
          </p:cNvPr>
          <p:cNvSpPr txBox="1"/>
          <p:nvPr/>
        </p:nvSpPr>
        <p:spPr>
          <a:xfrm>
            <a:off x="496888" y="1879778"/>
            <a:ext cx="577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Backward path (hybrid complex networks):</a:t>
            </a:r>
          </a:p>
        </p:txBody>
      </p:sp>
    </p:spTree>
    <p:extLst>
      <p:ext uri="{BB962C8B-B14F-4D97-AF65-F5344CB8AC3E}">
        <p14:creationId xmlns:p14="http://schemas.microsoft.com/office/powerpoint/2010/main" val="205429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3952228-E81A-3F3C-CD5D-61A197D8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Why complex-valued?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2188-B78A-4C85-B1E4-FD5FBE3D6EA0}"/>
              </a:ext>
            </a:extLst>
          </p:cNvPr>
          <p:cNvSpPr txBox="1"/>
          <p:nvPr/>
        </p:nvSpPr>
        <p:spPr>
          <a:xfrm>
            <a:off x="497154" y="2106411"/>
            <a:ext cx="338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b="1" u="sng" dirty="0"/>
              <a:t>Magnetic Resonance Imaging: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1E5B2-8117-2E1A-9616-1D4008B5EFDA}"/>
              </a:ext>
            </a:extLst>
          </p:cNvPr>
          <p:cNvSpPr txBox="1"/>
          <p:nvPr/>
        </p:nvSpPr>
        <p:spPr>
          <a:xfrm>
            <a:off x="497154" y="1540309"/>
            <a:ext cx="441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400" b="1" dirty="0"/>
              <a:t>Naturally complex-valued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52CDD-2D91-8200-8FE5-CBA3654E5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104" r="90000">
                        <a14:foregroundMark x1="9948" y1="55741" x2="9948" y2="55741"/>
                        <a14:foregroundMark x1="5104" y1="40463" x2="5104" y2="40463"/>
                        <a14:foregroundMark x1="55000" y1="61481" x2="55000" y2="61481"/>
                        <a14:foregroundMark x1="51302" y1="48611" x2="51302" y2="48611"/>
                        <a14:foregroundMark x1="51979" y1="49074" x2="51979" y2="49074"/>
                        <a14:foregroundMark x1="52865" y1="50370" x2="52865" y2="50370"/>
                        <a14:foregroundMark x1="54115" y1="52130" x2="54115" y2="52130"/>
                        <a14:foregroundMark x1="51875" y1="80556" x2="51875" y2="80556"/>
                        <a14:foregroundMark x1="51146" y1="81759" x2="51146" y2="81759"/>
                        <a14:foregroundMark x1="37448" y1="80741" x2="37448" y2="80741"/>
                        <a14:foregroundMark x1="38438" y1="83333" x2="38438" y2="83333"/>
                        <a14:foregroundMark x1="38177" y1="83796" x2="38177" y2="83796"/>
                        <a14:foregroundMark x1="38438" y1="84815" x2="38438" y2="84815"/>
                        <a14:foregroundMark x1="39010" y1="86296" x2="39010" y2="8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190" r="40353" b="9103"/>
          <a:stretch/>
        </p:blipFill>
        <p:spPr>
          <a:xfrm>
            <a:off x="46647" y="2475743"/>
            <a:ext cx="5318442" cy="37470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E4F539-442A-4D37-DAF0-5402275BB90C}"/>
              </a:ext>
            </a:extLst>
          </p:cNvPr>
          <p:cNvCxnSpPr/>
          <p:nvPr/>
        </p:nvCxnSpPr>
        <p:spPr>
          <a:xfrm>
            <a:off x="3241040" y="2875280"/>
            <a:ext cx="77216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8FEEA1-2B8D-2013-09BB-805FA20C4214}"/>
                  </a:ext>
                </a:extLst>
              </p:cNvPr>
              <p:cNvSpPr txBox="1"/>
              <p:nvPr/>
            </p:nvSpPr>
            <p:spPr>
              <a:xfrm>
                <a:off x="3938788" y="2681699"/>
                <a:ext cx="20804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dirty="0">
                    <a:solidFill>
                      <a:srgbClr val="7030A0"/>
                    </a:solidFill>
                  </a:rPr>
                  <a:t>Magnet,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200" dirty="0">
                    <a:solidFill>
                      <a:srgbClr val="7030A0"/>
                    </a:solidFill>
                  </a:rPr>
                  <a:t> field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8FEEA1-2B8D-2013-09BB-805FA20C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788" y="2681699"/>
                <a:ext cx="2080441" cy="430887"/>
              </a:xfrm>
              <a:prstGeom prst="rect">
                <a:avLst/>
              </a:prstGeom>
              <a:blipFill>
                <a:blip r:embed="rId4"/>
                <a:stretch>
                  <a:fillRect l="-3812" t="-9859" r="-3226" b="-267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F6D600-DD14-795B-38F8-22129BE5EC6A}"/>
              </a:ext>
            </a:extLst>
          </p:cNvPr>
          <p:cNvCxnSpPr/>
          <p:nvPr/>
        </p:nvCxnSpPr>
        <p:spPr>
          <a:xfrm>
            <a:off x="3810000" y="3647440"/>
            <a:ext cx="77216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AEC0A5-C83E-1C8A-F95F-98F658847225}"/>
                  </a:ext>
                </a:extLst>
              </p:cNvPr>
              <p:cNvSpPr txBox="1"/>
              <p:nvPr/>
            </p:nvSpPr>
            <p:spPr>
              <a:xfrm>
                <a:off x="4521612" y="3432760"/>
                <a:ext cx="3133871" cy="457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dirty="0">
                    <a:solidFill>
                      <a:schemeClr val="accent6"/>
                    </a:solidFill>
                  </a:rPr>
                  <a:t>Gradients Coils,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2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2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CA" sz="2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AEC0A5-C83E-1C8A-F95F-98F658847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612" y="3432760"/>
                <a:ext cx="3133871" cy="457561"/>
              </a:xfrm>
              <a:prstGeom prst="rect">
                <a:avLst/>
              </a:prstGeom>
              <a:blipFill>
                <a:blip r:embed="rId5"/>
                <a:stretch>
                  <a:fillRect l="-2529" t="-8000" b="-22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5E867F-3EB9-2AA9-BC89-CBD4F4BA6812}"/>
                  </a:ext>
                </a:extLst>
              </p:cNvPr>
              <p:cNvSpPr txBox="1"/>
              <p:nvPr/>
            </p:nvSpPr>
            <p:spPr>
              <a:xfrm>
                <a:off x="5675464" y="4253646"/>
                <a:ext cx="20706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200" dirty="0">
                    <a:solidFill>
                      <a:srgbClr val="FF0000"/>
                    </a:solidFill>
                  </a:rPr>
                  <a:t>RF Coils,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field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5E867F-3EB9-2AA9-BC89-CBD4F4BA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464" y="4253646"/>
                <a:ext cx="2070631" cy="430887"/>
              </a:xfrm>
              <a:prstGeom prst="rect">
                <a:avLst/>
              </a:prstGeom>
              <a:blipFill>
                <a:blip r:embed="rId6"/>
                <a:stretch>
                  <a:fillRect l="-3824" t="-10000" r="-2941" b="-28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77E29F-407C-2B34-587E-F6CCA9A37B3A}"/>
              </a:ext>
            </a:extLst>
          </p:cNvPr>
          <p:cNvCxnSpPr/>
          <p:nvPr/>
        </p:nvCxnSpPr>
        <p:spPr>
          <a:xfrm>
            <a:off x="4979009" y="4456680"/>
            <a:ext cx="772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34F721D-28FB-1616-7CAA-61C75E5B3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389" y="2001974"/>
            <a:ext cx="4353109" cy="33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38CC7E1-1DE1-1348-952E-FAB7F7A531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5335845"/>
                  </p:ext>
                </p:extLst>
              </p:nvPr>
            </p:nvGraphicFramePr>
            <p:xfrm>
              <a:off x="1569720" y="2915699"/>
              <a:ext cx="9052560" cy="28229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856652687"/>
                        </a:ext>
                      </a:extLst>
                    </a:gridCol>
                    <a:gridCol w="3799840">
                      <a:extLst>
                        <a:ext uri="{9D8B030D-6E8A-4147-A177-3AD203B41FA5}">
                          <a16:colId xmlns:a16="http://schemas.microsoft.com/office/drawing/2014/main" val="96074506"/>
                        </a:ext>
                      </a:extLst>
                    </a:gridCol>
                    <a:gridCol w="3220720">
                      <a:extLst>
                        <a:ext uri="{9D8B030D-6E8A-4147-A177-3AD203B41FA5}">
                          <a16:colId xmlns:a16="http://schemas.microsoft.com/office/drawing/2014/main" val="38958069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Function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Derivatives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Back prop. Loss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35607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acc>
                                  <m:accPr>
                                    <m:chr m:val="̅"/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758673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CA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b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,          </m:t>
                                </m:r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01322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,              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9898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𝐼𝑚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,             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CA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80592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38CC7E1-1DE1-1348-952E-FAB7F7A531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5335845"/>
                  </p:ext>
                </p:extLst>
              </p:nvPr>
            </p:nvGraphicFramePr>
            <p:xfrm>
              <a:off x="1569720" y="2915699"/>
              <a:ext cx="9052560" cy="28229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856652687"/>
                        </a:ext>
                      </a:extLst>
                    </a:gridCol>
                    <a:gridCol w="3799840">
                      <a:extLst>
                        <a:ext uri="{9D8B030D-6E8A-4147-A177-3AD203B41FA5}">
                          <a16:colId xmlns:a16="http://schemas.microsoft.com/office/drawing/2014/main" val="96074506"/>
                        </a:ext>
                      </a:extLst>
                    </a:gridCol>
                    <a:gridCol w="3220720">
                      <a:extLst>
                        <a:ext uri="{9D8B030D-6E8A-4147-A177-3AD203B41FA5}">
                          <a16:colId xmlns:a16="http://schemas.microsoft.com/office/drawing/2014/main" val="38958069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Function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Derivatives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Back prop. Loss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35607738"/>
                      </a:ext>
                    </a:extLst>
                  </a:tr>
                  <a:tr h="613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5347" r="-345808" b="-3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612" t="-65347" r="-85393" b="-3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0907" t="-65347" r="-567" b="-30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5867371"/>
                      </a:ext>
                    </a:extLst>
                  </a:tr>
                  <a:tr h="613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67000" r="-345808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612" t="-167000" r="-85393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0907" t="-167000" r="-567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1322506"/>
                      </a:ext>
                    </a:extLst>
                  </a:tr>
                  <a:tr h="613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64356" r="-345808" b="-1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612" t="-264356" r="-85393" b="-1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0907" t="-264356" r="-567" b="-102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98424"/>
                      </a:ext>
                    </a:extLst>
                  </a:tr>
                  <a:tr h="613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64356" r="-345808" b="-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612" t="-364356" r="-85393" b="-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0907" t="-364356" r="-567" b="-2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80592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ACD84AE7-8B42-B3D6-B017-9B11B703F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CVNN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7B674-3474-AF62-B246-CDD60E3B2A79}"/>
              </a:ext>
            </a:extLst>
          </p:cNvPr>
          <p:cNvSpPr txBox="1"/>
          <p:nvPr/>
        </p:nvSpPr>
        <p:spPr>
          <a:xfrm>
            <a:off x="496888" y="1879778"/>
            <a:ext cx="5663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Backward path (hybrid complex networks):</a:t>
            </a:r>
          </a:p>
        </p:txBody>
      </p:sp>
    </p:spTree>
    <p:extLst>
      <p:ext uri="{BB962C8B-B14F-4D97-AF65-F5344CB8AC3E}">
        <p14:creationId xmlns:p14="http://schemas.microsoft.com/office/powerpoint/2010/main" val="3170762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84535A-E066-0C2D-17DE-67CB4D28D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586" y="2339186"/>
            <a:ext cx="6209526" cy="3101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1104ED-1C78-6C80-2F83-97D537B31C7E}"/>
                  </a:ext>
                </a:extLst>
              </p:cNvPr>
              <p:cNvSpPr txBox="1"/>
              <p:nvPr/>
            </p:nvSpPr>
            <p:spPr>
              <a:xfrm>
                <a:off x="503606" y="3674711"/>
                <a:ext cx="4806632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𝑖𝑔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1104ED-1C78-6C80-2F83-97D537B31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6" y="3674711"/>
                <a:ext cx="4806632" cy="525016"/>
              </a:xfrm>
              <a:prstGeom prst="rect">
                <a:avLst/>
              </a:prstGeom>
              <a:blipFill>
                <a:blip r:embed="rId3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C568D-0C3A-AF06-6413-7001B359FBF5}"/>
                  </a:ext>
                </a:extLst>
              </p:cNvPr>
              <p:cNvSpPr txBox="1"/>
              <p:nvPr/>
            </p:nvSpPr>
            <p:spPr>
              <a:xfrm>
                <a:off x="486728" y="4442268"/>
                <a:ext cx="314233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𝑖h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C568D-0C3A-AF06-6413-7001B359F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8" y="4442268"/>
                <a:ext cx="3142335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F8B87D-3046-9875-AD69-70AB6EC6E6AB}"/>
                  </a:ext>
                </a:extLst>
              </p:cNvPr>
              <p:cNvSpPr txBox="1"/>
              <p:nvPr/>
            </p:nvSpPr>
            <p:spPr>
              <a:xfrm>
                <a:off x="496888" y="5176976"/>
                <a:ext cx="31573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𝑖h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F8B87D-3046-9875-AD69-70AB6EC6E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5176976"/>
                <a:ext cx="3157339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C8BDB5-E82B-ED22-5143-7A761E16F6DC}"/>
                  </a:ext>
                </a:extLst>
              </p:cNvPr>
              <p:cNvSpPr txBox="1"/>
              <p:nvPr/>
            </p:nvSpPr>
            <p:spPr>
              <a:xfrm>
                <a:off x="4079422" y="5301817"/>
                <a:ext cx="2340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C8BDB5-E82B-ED22-5143-7A761E16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2" y="5301817"/>
                <a:ext cx="2340449" cy="276999"/>
              </a:xfrm>
              <a:prstGeom prst="rect">
                <a:avLst/>
              </a:prstGeom>
              <a:blipFill>
                <a:blip r:embed="rId6"/>
                <a:stretch>
                  <a:fillRect l="-2083" t="-4444" r="-3125" b="-3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5C04A34-19A0-E786-E965-DC2188250FFB}"/>
              </a:ext>
            </a:extLst>
          </p:cNvPr>
          <p:cNvSpPr txBox="1"/>
          <p:nvPr/>
        </p:nvSpPr>
        <p:spPr>
          <a:xfrm>
            <a:off x="486728" y="2768423"/>
            <a:ext cx="3660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Split type-A activation functions: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80F2B-33DE-9448-718D-86D4D2F6A614}"/>
              </a:ext>
            </a:extLst>
          </p:cNvPr>
          <p:cNvSpPr txBox="1"/>
          <p:nvPr/>
        </p:nvSpPr>
        <p:spPr>
          <a:xfrm>
            <a:off x="486727" y="3257047"/>
            <a:ext cx="20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Separable Sigmoid</a:t>
            </a:r>
            <a:r>
              <a:rPr lang="en-CA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4F8286-DE93-FFF2-5E7E-D87970FB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CVNN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EDDD3-98ED-64D3-F885-85FCB0944994}"/>
              </a:ext>
            </a:extLst>
          </p:cNvPr>
          <p:cNvSpPr txBox="1"/>
          <p:nvPr/>
        </p:nvSpPr>
        <p:spPr>
          <a:xfrm>
            <a:off x="496888" y="1879778"/>
            <a:ext cx="484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Backward path (activation function):</a:t>
            </a:r>
          </a:p>
        </p:txBody>
      </p:sp>
    </p:spTree>
    <p:extLst>
      <p:ext uri="{BB962C8B-B14F-4D97-AF65-F5344CB8AC3E}">
        <p14:creationId xmlns:p14="http://schemas.microsoft.com/office/powerpoint/2010/main" val="111689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1999E9-0D86-E2CC-6691-5B9363367328}"/>
              </a:ext>
            </a:extLst>
          </p:cNvPr>
          <p:cNvSpPr txBox="1"/>
          <p:nvPr/>
        </p:nvSpPr>
        <p:spPr>
          <a:xfrm>
            <a:off x="486728" y="2768423"/>
            <a:ext cx="3660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Split type-B activation functions: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68DE9-3E7C-6A94-0352-7EC27E9745F7}"/>
              </a:ext>
            </a:extLst>
          </p:cNvPr>
          <p:cNvSpPr txBox="1"/>
          <p:nvPr/>
        </p:nvSpPr>
        <p:spPr>
          <a:xfrm>
            <a:off x="486727" y="3257047"/>
            <a:ext cx="14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Polar squash</a:t>
            </a:r>
            <a:r>
              <a:rPr lang="en-CA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336240-4DAB-F635-F9E9-BE660CBE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53" y="2333193"/>
            <a:ext cx="6206459" cy="309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2681E-918C-BBD8-09AC-4F4782832A3A}"/>
                  </a:ext>
                </a:extLst>
              </p:cNvPr>
              <p:cNvSpPr txBox="1"/>
              <p:nvPr/>
            </p:nvSpPr>
            <p:spPr>
              <a:xfrm>
                <a:off x="503606" y="3674711"/>
                <a:ext cx="4806632" cy="611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CA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2681E-918C-BBD8-09AC-4F4782832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6" y="3674711"/>
                <a:ext cx="4806632" cy="611129"/>
              </a:xfrm>
              <a:prstGeom prst="rect">
                <a:avLst/>
              </a:prstGeom>
              <a:blipFill>
                <a:blip r:embed="rId3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02DF3A-B72E-8820-28B9-2DDE48B7EEC2}"/>
                  </a:ext>
                </a:extLst>
              </p:cNvPr>
              <p:cNvSpPr txBox="1"/>
              <p:nvPr/>
            </p:nvSpPr>
            <p:spPr>
              <a:xfrm>
                <a:off x="503606" y="4593931"/>
                <a:ext cx="3862468" cy="575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acc>
                                <m:accPr>
                                  <m:chr m:val="̅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p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02DF3A-B72E-8820-28B9-2DDE48B7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6" y="4593931"/>
                <a:ext cx="3862468" cy="575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4756A8-E8F3-44E4-DB53-7EFA91103F27}"/>
                  </a:ext>
                </a:extLst>
              </p:cNvPr>
              <p:cNvSpPr txBox="1"/>
              <p:nvPr/>
            </p:nvSpPr>
            <p:spPr>
              <a:xfrm>
                <a:off x="503606" y="5346520"/>
                <a:ext cx="3764684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p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4756A8-E8F3-44E4-DB53-7EFA9110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6" y="5346520"/>
                <a:ext cx="3764684" cy="593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A3F52A36-3961-1973-9C93-6CB013C8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CVNN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BAD7C-3365-A18F-6BE5-44A9A6D1EE06}"/>
              </a:ext>
            </a:extLst>
          </p:cNvPr>
          <p:cNvSpPr txBox="1"/>
          <p:nvPr/>
        </p:nvSpPr>
        <p:spPr>
          <a:xfrm>
            <a:off x="496888" y="1879778"/>
            <a:ext cx="484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Backward path (activation function):</a:t>
            </a:r>
          </a:p>
        </p:txBody>
      </p:sp>
    </p:spTree>
    <p:extLst>
      <p:ext uri="{BB962C8B-B14F-4D97-AF65-F5344CB8AC3E}">
        <p14:creationId xmlns:p14="http://schemas.microsoft.com/office/powerpoint/2010/main" val="4035453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AEA736-E072-26D0-B643-F97A6DE44F51}"/>
              </a:ext>
            </a:extLst>
          </p:cNvPr>
          <p:cNvSpPr txBox="1"/>
          <p:nvPr/>
        </p:nvSpPr>
        <p:spPr>
          <a:xfrm>
            <a:off x="486728" y="2768423"/>
            <a:ext cx="328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Complete complex functions: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8B4E0-F2A8-EB51-5DEE-990D4977034B}"/>
              </a:ext>
            </a:extLst>
          </p:cNvPr>
          <p:cNvSpPr txBox="1"/>
          <p:nvPr/>
        </p:nvSpPr>
        <p:spPr>
          <a:xfrm>
            <a:off x="486727" y="325704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 err="1"/>
              <a:t>Siglog</a:t>
            </a:r>
            <a:r>
              <a:rPr lang="en-CA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94F5FD-3C0A-0580-0794-08D44BC44EEF}"/>
                  </a:ext>
                </a:extLst>
              </p:cNvPr>
              <p:cNvSpPr txBox="1"/>
              <p:nvPr/>
            </p:nvSpPr>
            <p:spPr>
              <a:xfrm>
                <a:off x="503606" y="3674711"/>
                <a:ext cx="4806632" cy="694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A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94F5FD-3C0A-0580-0794-08D44BC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6" y="3674711"/>
                <a:ext cx="4806632" cy="694164"/>
              </a:xfrm>
              <a:prstGeom prst="rect">
                <a:avLst/>
              </a:prstGeom>
              <a:blipFill>
                <a:blip r:embed="rId2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E88445-293C-64D1-CDDA-E2E887C7D400}"/>
                  </a:ext>
                </a:extLst>
              </p:cNvPr>
              <p:cNvSpPr txBox="1"/>
              <p:nvPr/>
            </p:nvSpPr>
            <p:spPr>
              <a:xfrm>
                <a:off x="486728" y="4442268"/>
                <a:ext cx="1977593" cy="92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E88445-293C-64D1-CDDA-E2E887C7D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8" y="4442268"/>
                <a:ext cx="1977593" cy="92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1DA7E-225F-10F5-AC1E-B0B66ADFB3D3}"/>
                  </a:ext>
                </a:extLst>
              </p:cNvPr>
              <p:cNvSpPr txBox="1"/>
              <p:nvPr/>
            </p:nvSpPr>
            <p:spPr>
              <a:xfrm>
                <a:off x="486727" y="5437132"/>
                <a:ext cx="2862387" cy="777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1DA7E-225F-10F5-AC1E-B0B66ADFB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" y="5437132"/>
                <a:ext cx="2862387" cy="777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7C1ACC0-D5BE-9EF6-66BE-CA38BA74A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33" y="2374092"/>
            <a:ext cx="6206459" cy="309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D90B24-5BFA-05BF-D055-23C90787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CVNN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A1658-8DED-4F89-D537-46C68F88ECF3}"/>
              </a:ext>
            </a:extLst>
          </p:cNvPr>
          <p:cNvSpPr txBox="1"/>
          <p:nvPr/>
        </p:nvSpPr>
        <p:spPr>
          <a:xfrm>
            <a:off x="496888" y="1879778"/>
            <a:ext cx="484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Backward path (activation function):</a:t>
            </a:r>
          </a:p>
        </p:txBody>
      </p:sp>
    </p:spTree>
    <p:extLst>
      <p:ext uri="{BB962C8B-B14F-4D97-AF65-F5344CB8AC3E}">
        <p14:creationId xmlns:p14="http://schemas.microsoft.com/office/powerpoint/2010/main" val="36333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722DDA-D85B-36B4-2A97-CFD11B698DE1}"/>
              </a:ext>
            </a:extLst>
          </p:cNvPr>
          <p:cNvSpPr txBox="1"/>
          <p:nvPr/>
        </p:nvSpPr>
        <p:spPr>
          <a:xfrm>
            <a:off x="486728" y="2768423"/>
            <a:ext cx="328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Complete complex functions: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0590A-E09E-08A8-31D7-5CF448D41E80}"/>
              </a:ext>
            </a:extLst>
          </p:cNvPr>
          <p:cNvSpPr txBox="1"/>
          <p:nvPr/>
        </p:nvSpPr>
        <p:spPr>
          <a:xfrm>
            <a:off x="486727" y="3257047"/>
            <a:ext cx="10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Cardioid</a:t>
            </a:r>
            <a:r>
              <a:rPr lang="en-CA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C577C8-7F5E-C934-A618-03042202CF4B}"/>
                  </a:ext>
                </a:extLst>
              </p:cNvPr>
              <p:cNvSpPr txBox="1"/>
              <p:nvPr/>
            </p:nvSpPr>
            <p:spPr>
              <a:xfrm>
                <a:off x="496888" y="3816872"/>
                <a:ext cx="230300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func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C577C8-7F5E-C934-A618-03042202C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3816872"/>
                <a:ext cx="2303003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FEF2EA-635E-ADF5-2790-F31B8CA9789F}"/>
                  </a:ext>
                </a:extLst>
              </p:cNvPr>
              <p:cNvSpPr txBox="1"/>
              <p:nvPr/>
            </p:nvSpPr>
            <p:spPr>
              <a:xfrm>
                <a:off x="486727" y="4525969"/>
                <a:ext cx="285680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FEF2EA-635E-ADF5-2790-F31B8CA97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" y="4525969"/>
                <a:ext cx="2856808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24FEAC-F94F-75F8-C8F0-80AD8C40152C}"/>
                  </a:ext>
                </a:extLst>
              </p:cNvPr>
              <p:cNvSpPr txBox="1"/>
              <p:nvPr/>
            </p:nvSpPr>
            <p:spPr>
              <a:xfrm>
                <a:off x="496888" y="5243145"/>
                <a:ext cx="1713161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24FEAC-F94F-75F8-C8F0-80AD8C401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5243145"/>
                <a:ext cx="1713161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1A803D3-4E49-C51B-95DF-47DD5B85C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37" y="2453029"/>
            <a:ext cx="6206459" cy="309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A696E72-BCD7-8E5C-D179-32CCE224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CVNN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50FE2-4C23-C77F-39EB-07B3B3D699E7}"/>
              </a:ext>
            </a:extLst>
          </p:cNvPr>
          <p:cNvSpPr txBox="1"/>
          <p:nvPr/>
        </p:nvSpPr>
        <p:spPr>
          <a:xfrm>
            <a:off x="496888" y="1879778"/>
            <a:ext cx="484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Backward path (activation function):</a:t>
            </a:r>
          </a:p>
        </p:txBody>
      </p:sp>
    </p:spTree>
    <p:extLst>
      <p:ext uri="{BB962C8B-B14F-4D97-AF65-F5344CB8AC3E}">
        <p14:creationId xmlns:p14="http://schemas.microsoft.com/office/powerpoint/2010/main" val="3216673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7E4B4-EF41-05A8-C16E-B166A1B0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Single 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9231098D-B8E8-348D-ED30-D22F3074E1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588351"/>
                  </p:ext>
                </p:extLst>
              </p:nvPr>
            </p:nvGraphicFramePr>
            <p:xfrm>
              <a:off x="496888" y="2000594"/>
              <a:ext cx="350371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7905">
                      <a:extLst>
                        <a:ext uri="{9D8B030D-6E8A-4147-A177-3AD203B41FA5}">
                          <a16:colId xmlns:a16="http://schemas.microsoft.com/office/drawing/2014/main" val="3947084855"/>
                        </a:ext>
                      </a:extLst>
                    </a:gridCol>
                    <a:gridCol w="1167905">
                      <a:extLst>
                        <a:ext uri="{9D8B030D-6E8A-4147-A177-3AD203B41FA5}">
                          <a16:colId xmlns:a16="http://schemas.microsoft.com/office/drawing/2014/main" val="629350526"/>
                        </a:ext>
                      </a:extLst>
                    </a:gridCol>
                    <a:gridCol w="1167905">
                      <a:extLst>
                        <a:ext uri="{9D8B030D-6E8A-4147-A177-3AD203B41FA5}">
                          <a16:colId xmlns:a16="http://schemas.microsoft.com/office/drawing/2014/main" val="1252389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CA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target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006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344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864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745089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0608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9231098D-B8E8-348D-ED30-D22F3074E1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588351"/>
                  </p:ext>
                </p:extLst>
              </p:nvPr>
            </p:nvGraphicFramePr>
            <p:xfrm>
              <a:off x="496888" y="2000594"/>
              <a:ext cx="350371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7905">
                      <a:extLst>
                        <a:ext uri="{9D8B030D-6E8A-4147-A177-3AD203B41FA5}">
                          <a16:colId xmlns:a16="http://schemas.microsoft.com/office/drawing/2014/main" val="3947084855"/>
                        </a:ext>
                      </a:extLst>
                    </a:gridCol>
                    <a:gridCol w="1167905">
                      <a:extLst>
                        <a:ext uri="{9D8B030D-6E8A-4147-A177-3AD203B41FA5}">
                          <a16:colId xmlns:a16="http://schemas.microsoft.com/office/drawing/2014/main" val="629350526"/>
                        </a:ext>
                      </a:extLst>
                    </a:gridCol>
                    <a:gridCol w="1167905">
                      <a:extLst>
                        <a:ext uri="{9D8B030D-6E8A-4147-A177-3AD203B41FA5}">
                          <a16:colId xmlns:a16="http://schemas.microsoft.com/office/drawing/2014/main" val="12523896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197" r="-200521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8197" r="-100521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target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006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8197" r="-20052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8197" r="-10052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8197" r="-521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4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8197" r="-20052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08197" r="-10052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8197" r="-521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864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8197" r="-20052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308197" r="-10052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8197" r="-521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5089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08197" r="-20052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408197" r="-10052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408197" r="-521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0608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722E84E-7CE6-83DA-B5E4-E943F93AF705}"/>
              </a:ext>
            </a:extLst>
          </p:cNvPr>
          <p:cNvSpPr txBox="1"/>
          <p:nvPr/>
        </p:nvSpPr>
        <p:spPr>
          <a:xfrm>
            <a:off x="496888" y="1456366"/>
            <a:ext cx="18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XOR problem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4D4971C-0A15-0BF5-0A3E-6DE6D64BFA45}"/>
              </a:ext>
            </a:extLst>
          </p:cNvPr>
          <p:cNvSpPr/>
          <p:nvPr/>
        </p:nvSpPr>
        <p:spPr>
          <a:xfrm>
            <a:off x="5143978" y="3448077"/>
            <a:ext cx="1519997" cy="6827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D166402D-E3F6-94A5-AAF8-7516EC0C4E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7657276"/>
                  </p:ext>
                </p:extLst>
              </p:nvPr>
            </p:nvGraphicFramePr>
            <p:xfrm>
              <a:off x="7807351" y="1721909"/>
              <a:ext cx="233581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7905">
                      <a:extLst>
                        <a:ext uri="{9D8B030D-6E8A-4147-A177-3AD203B41FA5}">
                          <a16:colId xmlns:a16="http://schemas.microsoft.com/office/drawing/2014/main" val="3947084855"/>
                        </a:ext>
                      </a:extLst>
                    </a:gridCol>
                    <a:gridCol w="1167905">
                      <a:extLst>
                        <a:ext uri="{9D8B030D-6E8A-4147-A177-3AD203B41FA5}">
                          <a16:colId xmlns:a16="http://schemas.microsoft.com/office/drawing/2014/main" val="629350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input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target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006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344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864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−1+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745089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−1−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0608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D166402D-E3F6-94A5-AAF8-7516EC0C4E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7657276"/>
                  </p:ext>
                </p:extLst>
              </p:nvPr>
            </p:nvGraphicFramePr>
            <p:xfrm>
              <a:off x="7807351" y="1721909"/>
              <a:ext cx="233581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7905">
                      <a:extLst>
                        <a:ext uri="{9D8B030D-6E8A-4147-A177-3AD203B41FA5}">
                          <a16:colId xmlns:a16="http://schemas.microsoft.com/office/drawing/2014/main" val="3947084855"/>
                        </a:ext>
                      </a:extLst>
                    </a:gridCol>
                    <a:gridCol w="1167905">
                      <a:extLst>
                        <a:ext uri="{9D8B030D-6E8A-4147-A177-3AD203B41FA5}">
                          <a16:colId xmlns:a16="http://schemas.microsoft.com/office/drawing/2014/main" val="6293505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input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target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006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8197" r="-10052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8197" r="-521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460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8197" r="-10052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208197" r="-521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864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8197" r="-10052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08197" r="-521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5089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8197" r="-10052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408197" r="-521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060862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4C18B24-88CC-1B28-6C3D-F3EFB508BA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33388"/>
              </p:ext>
            </p:extLst>
          </p:nvPr>
        </p:nvGraphicFramePr>
        <p:xfrm>
          <a:off x="6742266" y="3789469"/>
          <a:ext cx="4137769" cy="2374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54CFADA-B6F8-3BF9-B93D-766B098CD2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169146"/>
              </p:ext>
            </p:extLst>
          </p:nvPr>
        </p:nvGraphicFramePr>
        <p:xfrm>
          <a:off x="496888" y="3921191"/>
          <a:ext cx="4354636" cy="2374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73276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7BB4B-2D51-6AF6-CABE-C09DB9DC9503}"/>
              </a:ext>
            </a:extLst>
          </p:cNvPr>
          <p:cNvGrpSpPr/>
          <p:nvPr/>
        </p:nvGrpSpPr>
        <p:grpSpPr>
          <a:xfrm>
            <a:off x="10148003" y="3834412"/>
            <a:ext cx="1759298" cy="763930"/>
            <a:chOff x="4694564" y="4072933"/>
            <a:chExt cx="1759298" cy="76393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E3FC598-5D33-D72A-9CA9-9F26A4AECB9A}"/>
                </a:ext>
              </a:extLst>
            </p:cNvPr>
            <p:cNvSpPr/>
            <p:nvPr/>
          </p:nvSpPr>
          <p:spPr>
            <a:xfrm>
              <a:off x="4694564" y="4072933"/>
              <a:ext cx="752354" cy="76393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2EB9F1-6820-D3F7-8C83-615DC6B61FA9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5446918" y="4454898"/>
              <a:ext cx="5170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52B5B9-9B20-2326-69FC-15B05F2DA081}"/>
                    </a:ext>
                  </a:extLst>
                </p:cNvPr>
                <p:cNvSpPr txBox="1"/>
                <p:nvPr/>
              </p:nvSpPr>
              <p:spPr>
                <a:xfrm>
                  <a:off x="5963920" y="4317259"/>
                  <a:ext cx="4899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52B5B9-9B20-2326-69FC-15B05F2DA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920" y="4317259"/>
                  <a:ext cx="48994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250" t="-2174" r="-17500" b="-3260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C7381F-C180-E27A-A3AB-FFDF6AC7181F}"/>
              </a:ext>
            </a:extLst>
          </p:cNvPr>
          <p:cNvSpPr txBox="1"/>
          <p:nvPr/>
        </p:nvSpPr>
        <p:spPr>
          <a:xfrm>
            <a:off x="496888" y="2404509"/>
            <a:ext cx="1839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1" u="sng" dirty="0"/>
              <a:t>Forward path: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0CD596-12A9-67F6-4C69-8C6AC0DE1705}"/>
                  </a:ext>
                </a:extLst>
              </p:cNvPr>
              <p:cNvSpPr txBox="1"/>
              <p:nvPr/>
            </p:nvSpPr>
            <p:spPr>
              <a:xfrm>
                <a:off x="496974" y="2948588"/>
                <a:ext cx="216387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𝑤𝑧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0CD596-12A9-67F6-4C69-8C6AC0DE1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74" y="2948588"/>
                <a:ext cx="2163874" cy="338554"/>
              </a:xfrm>
              <a:prstGeom prst="rect">
                <a:avLst/>
              </a:prstGeom>
              <a:blipFill>
                <a:blip r:embed="rId3"/>
                <a:stretch>
                  <a:fillRect b="-345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12167CD-7F70-7BE5-D33A-3C48AABBF689}"/>
              </a:ext>
            </a:extLst>
          </p:cNvPr>
          <p:cNvSpPr txBox="1"/>
          <p:nvPr/>
        </p:nvSpPr>
        <p:spPr>
          <a:xfrm>
            <a:off x="2993119" y="293319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5825BD-8E75-3E0E-B73A-071BE38E13EB}"/>
                  </a:ext>
                </a:extLst>
              </p:cNvPr>
              <p:cNvSpPr txBox="1"/>
              <p:nvPr/>
            </p:nvSpPr>
            <p:spPr>
              <a:xfrm>
                <a:off x="3567764" y="2835396"/>
                <a:ext cx="1461619" cy="509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5825BD-8E75-3E0E-B73A-071BE38E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764" y="2835396"/>
                <a:ext cx="1461619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C35322D-2DD8-1D9A-5C5C-1A7A4B8450B4}"/>
              </a:ext>
            </a:extLst>
          </p:cNvPr>
          <p:cNvSpPr txBox="1"/>
          <p:nvPr/>
        </p:nvSpPr>
        <p:spPr>
          <a:xfrm>
            <a:off x="496888" y="3964147"/>
            <a:ext cx="20093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1" u="sng" dirty="0"/>
              <a:t>Backward path: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0DB533-FE4E-9122-7DCF-558EC4D99E78}"/>
              </a:ext>
            </a:extLst>
          </p:cNvPr>
          <p:cNvSpPr txBox="1"/>
          <p:nvPr/>
        </p:nvSpPr>
        <p:spPr>
          <a:xfrm>
            <a:off x="5165184" y="28889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77C9FF-5C7D-A6F9-37D9-294B021C624A}"/>
                  </a:ext>
                </a:extLst>
              </p:cNvPr>
              <p:cNvSpPr txBox="1"/>
              <p:nvPr/>
            </p:nvSpPr>
            <p:spPr>
              <a:xfrm>
                <a:off x="5671305" y="2835396"/>
                <a:ext cx="21519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77C9FF-5C7D-A6F9-37D9-294B021C6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305" y="2835396"/>
                <a:ext cx="215199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C6815-35FD-D9B3-E5DC-3E2733274BAD}"/>
                  </a:ext>
                </a:extLst>
              </p:cNvPr>
              <p:cNvSpPr txBox="1"/>
              <p:nvPr/>
            </p:nvSpPr>
            <p:spPr>
              <a:xfrm>
                <a:off x="496888" y="4591627"/>
                <a:ext cx="2154051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C6815-35FD-D9B3-E5DC-3E2733274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4591627"/>
                <a:ext cx="2154051" cy="526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3EF9B7-B2D4-01AD-FF09-8A9F7B905676}"/>
                  </a:ext>
                </a:extLst>
              </p:cNvPr>
              <p:cNvSpPr txBox="1"/>
              <p:nvPr/>
            </p:nvSpPr>
            <p:spPr>
              <a:xfrm>
                <a:off x="496888" y="5430520"/>
                <a:ext cx="6091859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3EF9B7-B2D4-01AD-FF09-8A9F7B90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5430520"/>
                <a:ext cx="6091859" cy="5735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EE6383-4FD3-EE22-0C90-566E9C64799C}"/>
              </a:ext>
            </a:extLst>
          </p:cNvPr>
          <p:cNvCxnSpPr>
            <a:cxnSpLocks/>
          </p:cNvCxnSpPr>
          <p:nvPr/>
        </p:nvCxnSpPr>
        <p:spPr>
          <a:xfrm flipV="1">
            <a:off x="4630513" y="5391406"/>
            <a:ext cx="363723" cy="6093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69FF04-E6A5-6D85-5063-BB7E59073C0C}"/>
              </a:ext>
            </a:extLst>
          </p:cNvPr>
          <p:cNvSpPr txBox="1"/>
          <p:nvPr/>
        </p:nvSpPr>
        <p:spPr>
          <a:xfrm>
            <a:off x="4953080" y="5133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7E401B-C7E6-FAA8-1EDB-7D8EF2E55C2E}"/>
                  </a:ext>
                </a:extLst>
              </p:cNvPr>
              <p:cNvSpPr txBox="1"/>
              <p:nvPr/>
            </p:nvSpPr>
            <p:spPr>
              <a:xfrm>
                <a:off x="3416921" y="4301163"/>
                <a:ext cx="2163874" cy="841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7E401B-C7E6-FAA8-1EDB-7D8EF2E5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921" y="4301163"/>
                <a:ext cx="2163874" cy="8412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337A55-F344-F0E3-4B78-16CA1B699814}"/>
                  </a:ext>
                </a:extLst>
              </p:cNvPr>
              <p:cNvSpPr txBox="1"/>
              <p:nvPr/>
            </p:nvSpPr>
            <p:spPr>
              <a:xfrm>
                <a:off x="5830692" y="4373138"/>
                <a:ext cx="3129280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337A55-F344-F0E3-4B78-16CA1B699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92" y="4373138"/>
                <a:ext cx="3129280" cy="6973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45E02-128E-48C4-B436-FB0077409764}"/>
                  </a:ext>
                </a:extLst>
              </p:cNvPr>
              <p:cNvSpPr txBox="1"/>
              <p:nvPr/>
            </p:nvSpPr>
            <p:spPr>
              <a:xfrm>
                <a:off x="6601849" y="5391406"/>
                <a:ext cx="363086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acc>
                        </m:e>
                      </m:d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acc>
                        <m:accPr>
                          <m:chr m:val="̅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num>
                                <m:den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CA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acc>
                      <m:acc>
                        <m:accPr>
                          <m:chr m:val="̅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45E02-128E-48C4-B436-FB0077409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849" y="5391406"/>
                <a:ext cx="3630866" cy="6591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B7EEE477-F038-B178-CA95-4A6D32E0949F}"/>
              </a:ext>
            </a:extLst>
          </p:cNvPr>
          <p:cNvSpPr/>
          <p:nvPr/>
        </p:nvSpPr>
        <p:spPr>
          <a:xfrm>
            <a:off x="2827336" y="5364660"/>
            <a:ext cx="408157" cy="82988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D75681-0F99-DE0A-9191-8142ED07B67B}"/>
              </a:ext>
            </a:extLst>
          </p:cNvPr>
          <p:cNvSpPr/>
          <p:nvPr/>
        </p:nvSpPr>
        <p:spPr>
          <a:xfrm>
            <a:off x="5541633" y="5302356"/>
            <a:ext cx="408157" cy="82988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4C2FDF-407A-B250-AA9A-E53F1292784E}"/>
                  </a:ext>
                </a:extLst>
              </p:cNvPr>
              <p:cNvSpPr txBox="1"/>
              <p:nvPr/>
            </p:nvSpPr>
            <p:spPr>
              <a:xfrm>
                <a:off x="4223782" y="6205186"/>
                <a:ext cx="62260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</m:e>
                      </m:ac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4C2FDF-407A-B250-AA9A-E53F1292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82" y="6205186"/>
                <a:ext cx="622606" cy="6591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0B4CB-02FC-CF59-6E11-230D492ACC0B}"/>
              </a:ext>
            </a:extLst>
          </p:cNvPr>
          <p:cNvCxnSpPr>
            <a:cxnSpLocks/>
            <a:stCxn id="36" idx="4"/>
            <a:endCxn id="38" idx="1"/>
          </p:cNvCxnSpPr>
          <p:nvPr/>
        </p:nvCxnSpPr>
        <p:spPr>
          <a:xfrm>
            <a:off x="3031415" y="6194541"/>
            <a:ext cx="1192367" cy="34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375723-57DB-A57D-B3B1-D593DE55E929}"/>
              </a:ext>
            </a:extLst>
          </p:cNvPr>
          <p:cNvCxnSpPr>
            <a:cxnSpLocks/>
            <a:stCxn id="37" idx="4"/>
            <a:endCxn id="38" idx="3"/>
          </p:cNvCxnSpPr>
          <p:nvPr/>
        </p:nvCxnSpPr>
        <p:spPr>
          <a:xfrm flipH="1">
            <a:off x="4846388" y="6132237"/>
            <a:ext cx="899324" cy="402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D2288C6-B7BE-3EBC-012B-6381800B348D}"/>
              </a:ext>
            </a:extLst>
          </p:cNvPr>
          <p:cNvSpPr/>
          <p:nvPr/>
        </p:nvSpPr>
        <p:spPr>
          <a:xfrm>
            <a:off x="1885289" y="2892335"/>
            <a:ext cx="413119" cy="46166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DFFDBD9-AD6E-F64F-F9D0-5DDC2BC70911}"/>
                  </a:ext>
                </a:extLst>
              </p:cNvPr>
              <p:cNvSpPr txBox="1"/>
              <p:nvPr/>
            </p:nvSpPr>
            <p:spPr>
              <a:xfrm>
                <a:off x="2630679" y="2519611"/>
                <a:ext cx="524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DFFDBD9-AD6E-F64F-F9D0-5DDC2BC70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9" y="2519611"/>
                <a:ext cx="52488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5355B9C-3353-5007-FAFD-DAE306B91F91}"/>
              </a:ext>
            </a:extLst>
          </p:cNvPr>
          <p:cNvCxnSpPr>
            <a:cxnSpLocks/>
            <a:stCxn id="43" idx="7"/>
            <a:endCxn id="44" idx="1"/>
          </p:cNvCxnSpPr>
          <p:nvPr/>
        </p:nvCxnSpPr>
        <p:spPr>
          <a:xfrm flipV="1">
            <a:off x="2237908" y="2704277"/>
            <a:ext cx="392771" cy="25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731EF60-0166-93A1-CBB4-EC23DE9D847A}"/>
              </a:ext>
            </a:extLst>
          </p:cNvPr>
          <p:cNvCxnSpPr>
            <a:cxnSpLocks/>
          </p:cNvCxnSpPr>
          <p:nvPr/>
        </p:nvCxnSpPr>
        <p:spPr>
          <a:xfrm flipV="1">
            <a:off x="1885290" y="5412623"/>
            <a:ext cx="363723" cy="6093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991EDE2-B467-FE8F-EA15-EF05AF7606E9}"/>
              </a:ext>
            </a:extLst>
          </p:cNvPr>
          <p:cNvSpPr txBox="1"/>
          <p:nvPr/>
        </p:nvSpPr>
        <p:spPr>
          <a:xfrm>
            <a:off x="2194657" y="5137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9EBC87-A502-7294-B324-A9ADFF66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Single layer perceptron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4387D-B46F-38B6-9A05-B703A4F0AE57}"/>
              </a:ext>
            </a:extLst>
          </p:cNvPr>
          <p:cNvSpPr txBox="1"/>
          <p:nvPr/>
        </p:nvSpPr>
        <p:spPr>
          <a:xfrm>
            <a:off x="496888" y="1456366"/>
            <a:ext cx="18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XOR problem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8C5A23B-4E3D-40B1-11D9-1E78988E33D5}"/>
              </a:ext>
            </a:extLst>
          </p:cNvPr>
          <p:cNvCxnSpPr>
            <a:endCxn id="8" idx="2"/>
          </p:cNvCxnSpPr>
          <p:nvPr/>
        </p:nvCxnSpPr>
        <p:spPr>
          <a:xfrm>
            <a:off x="9109276" y="4216377"/>
            <a:ext cx="1038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BF5AE4-08A5-B626-B695-B09979136300}"/>
                  </a:ext>
                </a:extLst>
              </p:cNvPr>
              <p:cNvSpPr txBox="1"/>
              <p:nvPr/>
            </p:nvSpPr>
            <p:spPr>
              <a:xfrm>
                <a:off x="8790888" y="4041090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BF5AE4-08A5-B626-B695-B09979136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888" y="4041090"/>
                <a:ext cx="169084" cy="276999"/>
              </a:xfrm>
              <a:prstGeom prst="rect">
                <a:avLst/>
              </a:prstGeom>
              <a:blipFill>
                <a:blip r:embed="rId1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541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C5BE245-795F-1B8C-BB82-5D451D19AB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561902"/>
                  </p:ext>
                </p:extLst>
              </p:nvPr>
            </p:nvGraphicFramePr>
            <p:xfrm>
              <a:off x="1255727" y="2725547"/>
              <a:ext cx="9680546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90044">
                      <a:extLst>
                        <a:ext uri="{9D8B030D-6E8A-4147-A177-3AD203B41FA5}">
                          <a16:colId xmlns:a16="http://schemas.microsoft.com/office/drawing/2014/main" val="269611940"/>
                        </a:ext>
                      </a:extLst>
                    </a:gridCol>
                    <a:gridCol w="1190044">
                      <a:extLst>
                        <a:ext uri="{9D8B030D-6E8A-4147-A177-3AD203B41FA5}">
                          <a16:colId xmlns:a16="http://schemas.microsoft.com/office/drawing/2014/main" val="1908384857"/>
                        </a:ext>
                      </a:extLst>
                    </a:gridCol>
                    <a:gridCol w="2179955">
                      <a:extLst>
                        <a:ext uri="{9D8B030D-6E8A-4147-A177-3AD203B41FA5}">
                          <a16:colId xmlns:a16="http://schemas.microsoft.com/office/drawing/2014/main" val="490688664"/>
                        </a:ext>
                      </a:extLst>
                    </a:gridCol>
                    <a:gridCol w="1750504">
                      <a:extLst>
                        <a:ext uri="{9D8B030D-6E8A-4147-A177-3AD203B41FA5}">
                          <a16:colId xmlns:a16="http://schemas.microsoft.com/office/drawing/2014/main" val="2920721203"/>
                        </a:ext>
                      </a:extLst>
                    </a:gridCol>
                    <a:gridCol w="2179955">
                      <a:extLst>
                        <a:ext uri="{9D8B030D-6E8A-4147-A177-3AD203B41FA5}">
                          <a16:colId xmlns:a16="http://schemas.microsoft.com/office/drawing/2014/main" val="572834426"/>
                        </a:ext>
                      </a:extLst>
                    </a:gridCol>
                    <a:gridCol w="1190044">
                      <a:extLst>
                        <a:ext uri="{9D8B030D-6E8A-4147-A177-3AD203B41FA5}">
                          <a16:colId xmlns:a16="http://schemas.microsoft.com/office/drawing/2014/main" val="1480746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mtClean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CA" b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1" smtClean="0">
                                    <a:latin typeface="Cambria Math" panose="02040503050406030204" pitchFamily="18" charset="0"/>
                                  </a:rPr>
                                  <m:t>𝒐𝒖𝒕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1" smtClean="0">
                                    <a:latin typeface="Cambria Math" panose="02040503050406030204" pitchFamily="18" charset="0"/>
                                  </a:rPr>
                                  <m:t>𝒍𝒐𝒔𝒔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08861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−0.36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64723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1.16+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07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07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82859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−1+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1.22+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08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66−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2870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−1−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1.13+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82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C5BE245-795F-1B8C-BB82-5D451D19AB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561902"/>
                  </p:ext>
                </p:extLst>
              </p:nvPr>
            </p:nvGraphicFramePr>
            <p:xfrm>
              <a:off x="1255727" y="2725547"/>
              <a:ext cx="9680546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90044">
                      <a:extLst>
                        <a:ext uri="{9D8B030D-6E8A-4147-A177-3AD203B41FA5}">
                          <a16:colId xmlns:a16="http://schemas.microsoft.com/office/drawing/2014/main" val="269611940"/>
                        </a:ext>
                      </a:extLst>
                    </a:gridCol>
                    <a:gridCol w="1190044">
                      <a:extLst>
                        <a:ext uri="{9D8B030D-6E8A-4147-A177-3AD203B41FA5}">
                          <a16:colId xmlns:a16="http://schemas.microsoft.com/office/drawing/2014/main" val="1908384857"/>
                        </a:ext>
                      </a:extLst>
                    </a:gridCol>
                    <a:gridCol w="2179955">
                      <a:extLst>
                        <a:ext uri="{9D8B030D-6E8A-4147-A177-3AD203B41FA5}">
                          <a16:colId xmlns:a16="http://schemas.microsoft.com/office/drawing/2014/main" val="490688664"/>
                        </a:ext>
                      </a:extLst>
                    </a:gridCol>
                    <a:gridCol w="1750504">
                      <a:extLst>
                        <a:ext uri="{9D8B030D-6E8A-4147-A177-3AD203B41FA5}">
                          <a16:colId xmlns:a16="http://schemas.microsoft.com/office/drawing/2014/main" val="2920721203"/>
                        </a:ext>
                      </a:extLst>
                    </a:gridCol>
                    <a:gridCol w="2179955">
                      <a:extLst>
                        <a:ext uri="{9D8B030D-6E8A-4147-A177-3AD203B41FA5}">
                          <a16:colId xmlns:a16="http://schemas.microsoft.com/office/drawing/2014/main" val="572834426"/>
                        </a:ext>
                      </a:extLst>
                    </a:gridCol>
                    <a:gridCol w="1190044">
                      <a:extLst>
                        <a:ext uri="{9D8B030D-6E8A-4147-A177-3AD203B41FA5}">
                          <a16:colId xmlns:a16="http://schemas.microsoft.com/office/drawing/2014/main" val="1480746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918" r="-71641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490" t="-4918" r="-61275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9218" t="-4918" r="-23547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0976" t="-4918" r="-19372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579" t="-4918" r="-5487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5385" t="-4918" r="-1026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861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4918" r="-71641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490" t="-104918" r="-61275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9218" t="-104918" r="-23547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0976" t="-104918" r="-19372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579" t="-104918" r="-5487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5385" t="-104918" r="-1026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4723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4918" r="-71641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490" t="-204918" r="-61275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9218" t="-204918" r="-23547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0976" t="-204918" r="-19372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579" t="-204918" r="-5487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5385" t="-204918" r="-102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859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4918" r="-71641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490" t="-304918" r="-61275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9218" t="-304918" r="-235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0976" t="-304918" r="-19372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579" t="-304918" r="-548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5385" t="-304918" r="-1026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2870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04918" r="-71641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490" t="-404918" r="-61275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9218" t="-404918" r="-23547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0976" t="-404918" r="-19372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579" t="-404918" r="-5487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5385" t="-404918" r="-1026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824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0456EA57-EEEF-FBCD-3038-74C91BDA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Single layer perceptron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11480-3D7C-41CD-6FD6-1B4F607FB53A}"/>
              </a:ext>
            </a:extLst>
          </p:cNvPr>
          <p:cNvSpPr txBox="1"/>
          <p:nvPr/>
        </p:nvSpPr>
        <p:spPr>
          <a:xfrm>
            <a:off x="496888" y="1456366"/>
            <a:ext cx="18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XOR problem</a:t>
            </a:r>
          </a:p>
        </p:txBody>
      </p:sp>
    </p:spTree>
    <p:extLst>
      <p:ext uri="{BB962C8B-B14F-4D97-AF65-F5344CB8AC3E}">
        <p14:creationId xmlns:p14="http://schemas.microsoft.com/office/powerpoint/2010/main" val="3900367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73FBDF-5A21-1576-A5E1-B339B9AF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Single layer perceptron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EC178-8424-199C-D3E4-C535FE05C165}"/>
              </a:ext>
            </a:extLst>
          </p:cNvPr>
          <p:cNvSpPr txBox="1"/>
          <p:nvPr/>
        </p:nvSpPr>
        <p:spPr>
          <a:xfrm>
            <a:off x="496888" y="1456366"/>
            <a:ext cx="18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u="sng" dirty="0"/>
              <a:t>XOR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18B5FC-6824-80C0-0961-8108EB4EF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" y="2031372"/>
            <a:ext cx="5200635" cy="3900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4B7C00-2293-8567-7D10-9CADD47D8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0" t="34820" r="16417" b="39906"/>
          <a:stretch/>
        </p:blipFill>
        <p:spPr>
          <a:xfrm>
            <a:off x="6096000" y="2579530"/>
            <a:ext cx="4941474" cy="28041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1476D2-1780-C09C-660A-C44EC29500B8}"/>
              </a:ext>
            </a:extLst>
          </p:cNvPr>
          <p:cNvSpPr/>
          <p:nvPr/>
        </p:nvSpPr>
        <p:spPr>
          <a:xfrm>
            <a:off x="6095999" y="5100320"/>
            <a:ext cx="398479" cy="39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5440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3AB2AF-2A7A-3FE8-B6BE-42B343833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Single hidden 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D2CB03-EA2D-683A-BBD9-1BE4CF8E56D7}"/>
                  </a:ext>
                </a:extLst>
              </p:cNvPr>
              <p:cNvSpPr txBox="1"/>
              <p:nvPr/>
            </p:nvSpPr>
            <p:spPr>
              <a:xfrm>
                <a:off x="1656744" y="3519745"/>
                <a:ext cx="596962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  <m:sup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𝐼𝐻</m:t>
                          </m:r>
                        </m:sup>
                      </m:sSubSup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D2CB03-EA2D-683A-BBD9-1BE4CF8E5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44" y="3519745"/>
                <a:ext cx="596962" cy="310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AEE5B1-12E1-8029-57FD-99D601582337}"/>
                  </a:ext>
                </a:extLst>
              </p:cNvPr>
              <p:cNvSpPr txBox="1"/>
              <p:nvPr/>
            </p:nvSpPr>
            <p:spPr>
              <a:xfrm>
                <a:off x="3280160" y="3508743"/>
                <a:ext cx="596307" cy="312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1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b>
                        <m:sup>
                          <m:r>
                            <a:rPr lang="en-CA" sz="1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𝐻𝑂</m:t>
                          </m:r>
                        </m:sup>
                      </m:sSubSup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AEE5B1-12E1-8029-57FD-99D601582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160" y="3508743"/>
                <a:ext cx="596307" cy="312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3836FFF-8608-6D91-4ED0-1568D1AF6D74}"/>
              </a:ext>
            </a:extLst>
          </p:cNvPr>
          <p:cNvGrpSpPr/>
          <p:nvPr/>
        </p:nvGrpSpPr>
        <p:grpSpPr>
          <a:xfrm>
            <a:off x="496888" y="1736659"/>
            <a:ext cx="4569223" cy="2256222"/>
            <a:chOff x="646840" y="2021138"/>
            <a:chExt cx="6717357" cy="42016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950EBA-BFF8-F5E8-54B2-D592FD83BC57}"/>
                </a:ext>
              </a:extLst>
            </p:cNvPr>
            <p:cNvGrpSpPr/>
            <p:nvPr/>
          </p:nvGrpSpPr>
          <p:grpSpPr>
            <a:xfrm>
              <a:off x="646840" y="2021138"/>
              <a:ext cx="5591335" cy="4201615"/>
              <a:chOff x="646840" y="2021138"/>
              <a:chExt cx="5591335" cy="420161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F303B15-02AC-DBF4-15F0-C9E05711D153}"/>
                  </a:ext>
                </a:extLst>
              </p:cNvPr>
              <p:cNvGrpSpPr/>
              <p:nvPr/>
            </p:nvGrpSpPr>
            <p:grpSpPr>
              <a:xfrm>
                <a:off x="1729068" y="2021138"/>
                <a:ext cx="4509107" cy="4201615"/>
                <a:chOff x="1821665" y="2351589"/>
                <a:chExt cx="4509107" cy="4201615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9C99885-76F9-6FD5-3513-69996D799BD2}"/>
                    </a:ext>
                  </a:extLst>
                </p:cNvPr>
                <p:cNvSpPr/>
                <p:nvPr/>
              </p:nvSpPr>
              <p:spPr>
                <a:xfrm>
                  <a:off x="3700041" y="4643379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F2496ED-8C1A-5917-0B74-D1AAC92442DF}"/>
                    </a:ext>
                  </a:extLst>
                </p:cNvPr>
                <p:cNvSpPr/>
                <p:nvPr/>
              </p:nvSpPr>
              <p:spPr>
                <a:xfrm>
                  <a:off x="1821665" y="4105779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DA6D3E1-588E-4283-6BD0-22D017C0F3BD}"/>
                    </a:ext>
                  </a:extLst>
                </p:cNvPr>
                <p:cNvSpPr/>
                <p:nvPr/>
              </p:nvSpPr>
              <p:spPr>
                <a:xfrm>
                  <a:off x="3700041" y="3497484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8AA21A4-9EEF-0C7B-9603-2B9B907200A3}"/>
                    </a:ext>
                  </a:extLst>
                </p:cNvPr>
                <p:cNvSpPr/>
                <p:nvPr/>
              </p:nvSpPr>
              <p:spPr>
                <a:xfrm>
                  <a:off x="3700041" y="2351589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4EED2D1-F599-24DA-E186-AD0C7607736D}"/>
                    </a:ext>
                  </a:extLst>
                </p:cNvPr>
                <p:cNvSpPr/>
                <p:nvPr/>
              </p:nvSpPr>
              <p:spPr>
                <a:xfrm>
                  <a:off x="5578418" y="3950144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59DE98A-F57E-4F27-625F-7879DD8132C5}"/>
                    </a:ext>
                  </a:extLst>
                </p:cNvPr>
                <p:cNvSpPr/>
                <p:nvPr/>
              </p:nvSpPr>
              <p:spPr>
                <a:xfrm>
                  <a:off x="3700041" y="5789274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801C5B3-5A85-678C-B87B-397B9E00E7E5}"/>
                    </a:ext>
                  </a:extLst>
                </p:cNvPr>
                <p:cNvCxnSpPr>
                  <a:cxnSpLocks/>
                  <a:stCxn id="27" idx="7"/>
                  <a:endCxn id="29" idx="2"/>
                </p:cNvCxnSpPr>
                <p:nvPr/>
              </p:nvCxnSpPr>
              <p:spPr>
                <a:xfrm flipV="1">
                  <a:off x="2463839" y="2733554"/>
                  <a:ext cx="1236202" cy="14841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8E9FF-3715-8E5B-B6AE-4D4C414209E1}"/>
                    </a:ext>
                  </a:extLst>
                </p:cNvPr>
                <p:cNvCxnSpPr>
                  <a:cxnSpLocks/>
                  <a:stCxn id="27" idx="7"/>
                  <a:endCxn id="28" idx="2"/>
                </p:cNvCxnSpPr>
                <p:nvPr/>
              </p:nvCxnSpPr>
              <p:spPr>
                <a:xfrm flipV="1">
                  <a:off x="2463839" y="3879448"/>
                  <a:ext cx="1236202" cy="3382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67C693B-A8C6-CD04-9C2D-47ABF4C0A35C}"/>
                    </a:ext>
                  </a:extLst>
                </p:cNvPr>
                <p:cNvCxnSpPr>
                  <a:cxnSpLocks/>
                  <a:stCxn id="27" idx="7"/>
                  <a:endCxn id="26" idx="2"/>
                </p:cNvCxnSpPr>
                <p:nvPr/>
              </p:nvCxnSpPr>
              <p:spPr>
                <a:xfrm>
                  <a:off x="2463839" y="4217654"/>
                  <a:ext cx="1236202" cy="8076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1C3587B-BBCA-21FE-2399-4905A7C08971}"/>
                    </a:ext>
                  </a:extLst>
                </p:cNvPr>
                <p:cNvCxnSpPr>
                  <a:stCxn id="27" idx="7"/>
                  <a:endCxn id="32" idx="2"/>
                </p:cNvCxnSpPr>
                <p:nvPr/>
              </p:nvCxnSpPr>
              <p:spPr>
                <a:xfrm>
                  <a:off x="2463839" y="4217654"/>
                  <a:ext cx="1236202" cy="19535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7912874-0F26-9443-C6A2-A6C976861D63}"/>
                    </a:ext>
                  </a:extLst>
                </p:cNvPr>
                <p:cNvCxnSpPr>
                  <a:stCxn id="29" idx="6"/>
                  <a:endCxn id="30" idx="2"/>
                </p:cNvCxnSpPr>
                <p:nvPr/>
              </p:nvCxnSpPr>
              <p:spPr>
                <a:xfrm>
                  <a:off x="4452396" y="2733554"/>
                  <a:ext cx="1126022" cy="1598555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1F8CC62-DA9B-7879-5A29-47A297021A3B}"/>
                    </a:ext>
                  </a:extLst>
                </p:cNvPr>
                <p:cNvCxnSpPr>
                  <a:stCxn id="28" idx="6"/>
                  <a:endCxn id="30" idx="2"/>
                </p:cNvCxnSpPr>
                <p:nvPr/>
              </p:nvCxnSpPr>
              <p:spPr>
                <a:xfrm>
                  <a:off x="4452396" y="3879448"/>
                  <a:ext cx="1126022" cy="452661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1E1B3BAF-77B9-D6C3-9205-59BB89133C97}"/>
                    </a:ext>
                  </a:extLst>
                </p:cNvPr>
                <p:cNvCxnSpPr>
                  <a:stCxn id="26" idx="6"/>
                  <a:endCxn id="30" idx="2"/>
                </p:cNvCxnSpPr>
                <p:nvPr/>
              </p:nvCxnSpPr>
              <p:spPr>
                <a:xfrm flipV="1">
                  <a:off x="4452396" y="4332109"/>
                  <a:ext cx="1126022" cy="693236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B91B4AF-8D63-D01D-5BFC-61EF68C49A8A}"/>
                    </a:ext>
                  </a:extLst>
                </p:cNvPr>
                <p:cNvCxnSpPr>
                  <a:stCxn id="32" idx="6"/>
                  <a:endCxn id="30" idx="2"/>
                </p:cNvCxnSpPr>
                <p:nvPr/>
              </p:nvCxnSpPr>
              <p:spPr>
                <a:xfrm flipV="1">
                  <a:off x="4452396" y="4332109"/>
                  <a:ext cx="1126022" cy="18391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6E1F6FC-FCB7-5C09-E3B3-E6EE3957FF2D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>
                <a:off x="1252201" y="4157293"/>
                <a:ext cx="4768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FB94F83-4C11-C5FF-9E65-DA8A48429B93}"/>
                      </a:ext>
                    </a:extLst>
                  </p:cNvPr>
                  <p:cNvSpPr txBox="1"/>
                  <p:nvPr/>
                </p:nvSpPr>
                <p:spPr>
                  <a:xfrm>
                    <a:off x="646840" y="3746296"/>
                    <a:ext cx="446148" cy="369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FB94F83-4C11-C5FF-9E65-DA8A48429B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840" y="3746296"/>
                    <a:ext cx="446148" cy="3693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4286" b="-875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F822E1B-1056-9421-F943-63ECD3A7678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6238175" y="4001660"/>
              <a:ext cx="5170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E7F293-3C8E-7E0C-15F4-3971B392DB94}"/>
                    </a:ext>
                  </a:extLst>
                </p:cNvPr>
                <p:cNvSpPr txBox="1"/>
                <p:nvPr/>
              </p:nvSpPr>
              <p:spPr>
                <a:xfrm>
                  <a:off x="6874255" y="3724660"/>
                  <a:ext cx="489942" cy="276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E7F293-3C8E-7E0C-15F4-3971B392D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255" y="3724660"/>
                  <a:ext cx="489942" cy="276998"/>
                </a:xfrm>
                <a:prstGeom prst="rect">
                  <a:avLst/>
                </a:prstGeom>
                <a:blipFill>
                  <a:blip r:embed="rId5"/>
                  <a:stretch>
                    <a:fillRect l="-18182" t="-4167" r="-61818" b="-1541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7DF182A-8E48-5537-CA81-A507EF6BBD09}"/>
              </a:ext>
            </a:extLst>
          </p:cNvPr>
          <p:cNvSpPr txBox="1"/>
          <p:nvPr/>
        </p:nvSpPr>
        <p:spPr>
          <a:xfrm>
            <a:off x="619760" y="1473200"/>
            <a:ext cx="178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Complex-valued: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1F641B-9AA7-0A57-A1C5-8A0A66244A49}"/>
                  </a:ext>
                </a:extLst>
              </p:cNvPr>
              <p:cNvSpPr txBox="1"/>
              <p:nvPr/>
            </p:nvSpPr>
            <p:spPr>
              <a:xfrm>
                <a:off x="1738534" y="6312899"/>
                <a:ext cx="596962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b>
                        <m:sup>
                          <m:r>
                            <a:rPr lang="en-CA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𝐼𝐻</m:t>
                          </m:r>
                        </m:sup>
                      </m:sSubSup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1F641B-9AA7-0A57-A1C5-8A0A66244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34" y="6312899"/>
                <a:ext cx="596962" cy="3103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06B911E-43ED-AD1E-5530-CA72A47BF775}"/>
                  </a:ext>
                </a:extLst>
              </p:cNvPr>
              <p:cNvSpPr txBox="1"/>
              <p:nvPr/>
            </p:nvSpPr>
            <p:spPr>
              <a:xfrm>
                <a:off x="3471719" y="6327274"/>
                <a:ext cx="596307" cy="312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1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1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b>
                        <m:sup>
                          <m:r>
                            <a:rPr lang="en-CA" sz="1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𝐻𝑂</m:t>
                          </m:r>
                        </m:sup>
                      </m:sSubSup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06B911E-43ED-AD1E-5530-CA72A47BF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719" y="6327274"/>
                <a:ext cx="596307" cy="3129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B654BFE-1D22-CC7B-7826-79A8696A635F}"/>
              </a:ext>
            </a:extLst>
          </p:cNvPr>
          <p:cNvGrpSpPr/>
          <p:nvPr/>
        </p:nvGrpSpPr>
        <p:grpSpPr>
          <a:xfrm>
            <a:off x="774196" y="4432616"/>
            <a:ext cx="4496577" cy="2256222"/>
            <a:chOff x="753639" y="2021138"/>
            <a:chExt cx="6610558" cy="420161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17D7919-06D0-8DDE-207A-1C3DDB7CDF88}"/>
                </a:ext>
              </a:extLst>
            </p:cNvPr>
            <p:cNvGrpSpPr/>
            <p:nvPr/>
          </p:nvGrpSpPr>
          <p:grpSpPr>
            <a:xfrm>
              <a:off x="753639" y="2021138"/>
              <a:ext cx="5484536" cy="4201615"/>
              <a:chOff x="753639" y="2021138"/>
              <a:chExt cx="5484536" cy="420161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5D1B55B-3ED2-BDE3-118F-668020BDBECE}"/>
                  </a:ext>
                </a:extLst>
              </p:cNvPr>
              <p:cNvGrpSpPr/>
              <p:nvPr/>
            </p:nvGrpSpPr>
            <p:grpSpPr>
              <a:xfrm>
                <a:off x="1729068" y="2021138"/>
                <a:ext cx="4509107" cy="4201615"/>
                <a:chOff x="1821665" y="2351589"/>
                <a:chExt cx="4509107" cy="4201615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2BC746E-4D95-18B5-1DE2-4CC5494AF24E}"/>
                    </a:ext>
                  </a:extLst>
                </p:cNvPr>
                <p:cNvSpPr/>
                <p:nvPr/>
              </p:nvSpPr>
              <p:spPr>
                <a:xfrm>
                  <a:off x="3700041" y="4643379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B7B20673-5EE6-8880-A474-83FF046DF822}"/>
                    </a:ext>
                  </a:extLst>
                </p:cNvPr>
                <p:cNvSpPr/>
                <p:nvPr/>
              </p:nvSpPr>
              <p:spPr>
                <a:xfrm>
                  <a:off x="1821665" y="3531639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393B3D6-328D-D16F-BAAA-6A15122C210D}"/>
                    </a:ext>
                  </a:extLst>
                </p:cNvPr>
                <p:cNvSpPr/>
                <p:nvPr/>
              </p:nvSpPr>
              <p:spPr>
                <a:xfrm>
                  <a:off x="3700041" y="3497484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7500081-9F35-3463-9ED4-DDBC0650A3DB}"/>
                    </a:ext>
                  </a:extLst>
                </p:cNvPr>
                <p:cNvSpPr/>
                <p:nvPr/>
              </p:nvSpPr>
              <p:spPr>
                <a:xfrm>
                  <a:off x="3700041" y="2351589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BA51B71-CB8A-2378-4817-0ECB17B7ACF8}"/>
                    </a:ext>
                  </a:extLst>
                </p:cNvPr>
                <p:cNvSpPr/>
                <p:nvPr/>
              </p:nvSpPr>
              <p:spPr>
                <a:xfrm>
                  <a:off x="5578418" y="3950144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9BD4228-43D0-B44A-D401-010B3BEF82D3}"/>
                    </a:ext>
                  </a:extLst>
                </p:cNvPr>
                <p:cNvSpPr/>
                <p:nvPr/>
              </p:nvSpPr>
              <p:spPr>
                <a:xfrm>
                  <a:off x="3700041" y="5789274"/>
                  <a:ext cx="752354" cy="7639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5B6FF93-F839-4587-9E44-2BE87FF24163}"/>
                    </a:ext>
                  </a:extLst>
                </p:cNvPr>
                <p:cNvCxnSpPr>
                  <a:cxnSpLocks/>
                  <a:stCxn id="73" idx="7"/>
                  <a:endCxn id="75" idx="2"/>
                </p:cNvCxnSpPr>
                <p:nvPr/>
              </p:nvCxnSpPr>
              <p:spPr>
                <a:xfrm flipV="1">
                  <a:off x="2463839" y="2733554"/>
                  <a:ext cx="1236202" cy="90996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6AD7602F-7709-693A-C82F-1AB1547EF175}"/>
                    </a:ext>
                  </a:extLst>
                </p:cNvPr>
                <p:cNvCxnSpPr>
                  <a:cxnSpLocks/>
                  <a:stCxn id="73" idx="7"/>
                  <a:endCxn id="74" idx="2"/>
                </p:cNvCxnSpPr>
                <p:nvPr/>
              </p:nvCxnSpPr>
              <p:spPr>
                <a:xfrm>
                  <a:off x="2463839" y="3643514"/>
                  <a:ext cx="1236202" cy="2359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F89CF165-60EC-81BD-1FAC-5451B267ADA7}"/>
                    </a:ext>
                  </a:extLst>
                </p:cNvPr>
                <p:cNvCxnSpPr>
                  <a:cxnSpLocks/>
                  <a:stCxn id="73" idx="7"/>
                  <a:endCxn id="72" idx="2"/>
                </p:cNvCxnSpPr>
                <p:nvPr/>
              </p:nvCxnSpPr>
              <p:spPr>
                <a:xfrm>
                  <a:off x="2463839" y="3643514"/>
                  <a:ext cx="1236202" cy="13818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7966D68-7A6B-5942-149E-9F264BBBE464}"/>
                    </a:ext>
                  </a:extLst>
                </p:cNvPr>
                <p:cNvCxnSpPr>
                  <a:stCxn id="73" idx="7"/>
                  <a:endCxn id="77" idx="2"/>
                </p:cNvCxnSpPr>
                <p:nvPr/>
              </p:nvCxnSpPr>
              <p:spPr>
                <a:xfrm>
                  <a:off x="2463839" y="3643514"/>
                  <a:ext cx="1236202" cy="25277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8C34B47-5FF9-CFED-3464-C4DBFD06EF28}"/>
                    </a:ext>
                  </a:extLst>
                </p:cNvPr>
                <p:cNvCxnSpPr>
                  <a:stCxn id="75" idx="6"/>
                  <a:endCxn id="76" idx="2"/>
                </p:cNvCxnSpPr>
                <p:nvPr/>
              </p:nvCxnSpPr>
              <p:spPr>
                <a:xfrm>
                  <a:off x="4452396" y="2733554"/>
                  <a:ext cx="1126022" cy="1598555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33AAD0D7-43EB-BA74-4DD3-C6AC11AC35E2}"/>
                    </a:ext>
                  </a:extLst>
                </p:cNvPr>
                <p:cNvCxnSpPr>
                  <a:stCxn id="74" idx="6"/>
                  <a:endCxn id="76" idx="2"/>
                </p:cNvCxnSpPr>
                <p:nvPr/>
              </p:nvCxnSpPr>
              <p:spPr>
                <a:xfrm>
                  <a:off x="4452396" y="3879448"/>
                  <a:ext cx="1126022" cy="452661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41E76F4-9829-1D40-8450-DBABB30418E4}"/>
                    </a:ext>
                  </a:extLst>
                </p:cNvPr>
                <p:cNvCxnSpPr>
                  <a:stCxn id="72" idx="6"/>
                  <a:endCxn id="76" idx="2"/>
                </p:cNvCxnSpPr>
                <p:nvPr/>
              </p:nvCxnSpPr>
              <p:spPr>
                <a:xfrm flipV="1">
                  <a:off x="4452396" y="4332109"/>
                  <a:ext cx="1126022" cy="693236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78BC777-6595-EF25-FCF5-D7A2A1D82154}"/>
                    </a:ext>
                  </a:extLst>
                </p:cNvPr>
                <p:cNvCxnSpPr>
                  <a:stCxn id="77" idx="6"/>
                  <a:endCxn id="76" idx="2"/>
                </p:cNvCxnSpPr>
                <p:nvPr/>
              </p:nvCxnSpPr>
              <p:spPr>
                <a:xfrm flipV="1">
                  <a:off x="4452396" y="4332109"/>
                  <a:ext cx="1126022" cy="18391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91D0F172-6207-A39A-CC08-7925CFCC99F0}"/>
                  </a:ext>
                </a:extLst>
              </p:cNvPr>
              <p:cNvCxnSpPr>
                <a:cxnSpLocks/>
                <a:endCxn id="73" idx="2"/>
              </p:cNvCxnSpPr>
              <p:nvPr/>
            </p:nvCxnSpPr>
            <p:spPr>
              <a:xfrm>
                <a:off x="1252200" y="3583153"/>
                <a:ext cx="4768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971C2D2-8429-22CD-E5F5-FF00D05768CE}"/>
                      </a:ext>
                    </a:extLst>
                  </p:cNvPr>
                  <p:cNvSpPr txBox="1"/>
                  <p:nvPr/>
                </p:nvSpPr>
                <p:spPr>
                  <a:xfrm>
                    <a:off x="753639" y="3167032"/>
                    <a:ext cx="677388" cy="687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A971C2D2-8429-22CD-E5F5-FF00D05768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639" y="3167032"/>
                    <a:ext cx="677388" cy="6877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B3762B1-B707-6D50-CD39-07F7B86016B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6238175" y="4001660"/>
              <a:ext cx="5170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4FAFCE3-E04C-4B4C-91FB-77855B999A92}"/>
                    </a:ext>
                  </a:extLst>
                </p:cNvPr>
                <p:cNvSpPr txBox="1"/>
                <p:nvPr/>
              </p:nvSpPr>
              <p:spPr>
                <a:xfrm>
                  <a:off x="6874255" y="3724660"/>
                  <a:ext cx="489942" cy="276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4FAFCE3-E04C-4B4C-91FB-77855B999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255" y="3724660"/>
                  <a:ext cx="489942" cy="276998"/>
                </a:xfrm>
                <a:prstGeom prst="rect">
                  <a:avLst/>
                </a:prstGeom>
                <a:blipFill>
                  <a:blip r:embed="rId9"/>
                  <a:stretch>
                    <a:fillRect l="-18182" t="-4000" r="-61818" b="-144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3" name="Oval 112">
            <a:extLst>
              <a:ext uri="{FF2B5EF4-FFF2-40B4-BE49-F238E27FC236}">
                <a16:creationId xmlns:a16="http://schemas.microsoft.com/office/drawing/2014/main" id="{7AD6FF20-2502-1347-7B8B-7B1C8D4BC35B}"/>
              </a:ext>
            </a:extLst>
          </p:cNvPr>
          <p:cNvSpPr/>
          <p:nvPr/>
        </p:nvSpPr>
        <p:spPr>
          <a:xfrm>
            <a:off x="1437694" y="5794478"/>
            <a:ext cx="511760" cy="41022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226938D-CF35-BE74-03C0-4E5CFFF3AE5F}"/>
              </a:ext>
            </a:extLst>
          </p:cNvPr>
          <p:cNvCxnSpPr>
            <a:stCxn id="113" idx="7"/>
            <a:endCxn id="75" idx="2"/>
          </p:cNvCxnSpPr>
          <p:nvPr/>
        </p:nvCxnSpPr>
        <p:spPr>
          <a:xfrm flipV="1">
            <a:off x="1874508" y="4637727"/>
            <a:ext cx="840879" cy="1216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E0BC71C-4539-AD93-175D-5C31249448B8}"/>
              </a:ext>
            </a:extLst>
          </p:cNvPr>
          <p:cNvCxnSpPr>
            <a:stCxn id="113" idx="7"/>
            <a:endCxn id="74" idx="2"/>
          </p:cNvCxnSpPr>
          <p:nvPr/>
        </p:nvCxnSpPr>
        <p:spPr>
          <a:xfrm flipV="1">
            <a:off x="1874508" y="5253060"/>
            <a:ext cx="840879" cy="60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188136F-5CD6-648F-475A-FBB98F60B6C5}"/>
              </a:ext>
            </a:extLst>
          </p:cNvPr>
          <p:cNvCxnSpPr>
            <a:stCxn id="113" idx="7"/>
            <a:endCxn id="72" idx="2"/>
          </p:cNvCxnSpPr>
          <p:nvPr/>
        </p:nvCxnSpPr>
        <p:spPr>
          <a:xfrm>
            <a:off x="1874508" y="5854554"/>
            <a:ext cx="840879" cy="13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773257E-1FBF-0878-4D38-EFD7264D84A3}"/>
              </a:ext>
            </a:extLst>
          </p:cNvPr>
          <p:cNvCxnSpPr>
            <a:stCxn id="113" idx="7"/>
            <a:endCxn id="77" idx="2"/>
          </p:cNvCxnSpPr>
          <p:nvPr/>
        </p:nvCxnSpPr>
        <p:spPr>
          <a:xfrm>
            <a:off x="1874508" y="5854554"/>
            <a:ext cx="840879" cy="629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BD777A7-9FD8-F8BB-3D30-ED57A035B123}"/>
              </a:ext>
            </a:extLst>
          </p:cNvPr>
          <p:cNvCxnSpPr>
            <a:cxnSpLocks/>
          </p:cNvCxnSpPr>
          <p:nvPr/>
        </p:nvCxnSpPr>
        <p:spPr>
          <a:xfrm>
            <a:off x="1113323" y="5992682"/>
            <a:ext cx="324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082C61C-6D39-C48A-8E15-23D95A0D2CDB}"/>
                  </a:ext>
                </a:extLst>
              </p:cNvPr>
              <p:cNvSpPr txBox="1"/>
              <p:nvPr/>
            </p:nvSpPr>
            <p:spPr>
              <a:xfrm>
                <a:off x="774196" y="5769230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082C61C-6D39-C48A-8E15-23D95A0D2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6" y="5769230"/>
                <a:ext cx="4660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B70D70F1-DC81-F178-3456-C558A7DCD336}"/>
              </a:ext>
            </a:extLst>
          </p:cNvPr>
          <p:cNvSpPr txBox="1"/>
          <p:nvPr/>
        </p:nvSpPr>
        <p:spPr>
          <a:xfrm>
            <a:off x="619760" y="4277780"/>
            <a:ext cx="136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Real-valued: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1C78121B-3085-B932-9F77-37E2D01CB4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15" y="2089057"/>
            <a:ext cx="2502055" cy="1713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9F4835E-8FA7-3E22-0DC4-9B9742A27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51" y="3993487"/>
            <a:ext cx="2502054" cy="17136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223F4AE4-3AE3-D1AC-D826-A7FEF85389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07" y="2116486"/>
            <a:ext cx="2502054" cy="17136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10DCF008-E468-F516-881B-48A57CD91F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07" y="4067534"/>
            <a:ext cx="2502673" cy="1714024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7EAE8E9A-EBFE-53C7-6230-4E806473D12B}"/>
              </a:ext>
            </a:extLst>
          </p:cNvPr>
          <p:cNvSpPr txBox="1"/>
          <p:nvPr/>
        </p:nvSpPr>
        <p:spPr>
          <a:xfrm>
            <a:off x="7171580" y="5791944"/>
            <a:ext cx="245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Complex-valued vs. real-valued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82E90C8-2C51-E9DC-57CD-2E9A784E3B8F}"/>
                  </a:ext>
                </a:extLst>
              </p:cNvPr>
              <p:cNvSpPr txBox="1"/>
              <p:nvPr/>
            </p:nvSpPr>
            <p:spPr>
              <a:xfrm>
                <a:off x="2603461" y="1799637"/>
                <a:ext cx="31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82E90C8-2C51-E9DC-57CD-2E9A784E3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61" y="1799637"/>
                <a:ext cx="31515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0CF3832-992D-0E57-B744-4981A33F913B}"/>
                  </a:ext>
                </a:extLst>
              </p:cNvPr>
              <p:cNvSpPr txBox="1"/>
              <p:nvPr/>
            </p:nvSpPr>
            <p:spPr>
              <a:xfrm>
                <a:off x="2604543" y="2397651"/>
                <a:ext cx="31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0CF3832-992D-0E57-B744-4981A33F9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543" y="2397651"/>
                <a:ext cx="31515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A161951-F6ED-C583-991D-C7CAD663174A}"/>
                  </a:ext>
                </a:extLst>
              </p:cNvPr>
              <p:cNvSpPr txBox="1"/>
              <p:nvPr/>
            </p:nvSpPr>
            <p:spPr>
              <a:xfrm>
                <a:off x="2603461" y="2996838"/>
                <a:ext cx="31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A161951-F6ED-C583-991D-C7CAD6631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61" y="2996838"/>
                <a:ext cx="3151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FEC62CD-93DF-4738-B05C-B69B69593E18}"/>
                  </a:ext>
                </a:extLst>
              </p:cNvPr>
              <p:cNvSpPr txBox="1"/>
              <p:nvPr/>
            </p:nvSpPr>
            <p:spPr>
              <a:xfrm>
                <a:off x="2614598" y="3638035"/>
                <a:ext cx="31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FEC62CD-93DF-4738-B05C-B69B69593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8" y="3638035"/>
                <a:ext cx="31515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4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E097DE7-D9FB-1D5C-18C6-66142EB5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sz="3200" b="1" dirty="0"/>
              <a:t>Naturally complex-valued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C9565-960D-EB6C-318F-11154364A55A}"/>
              </a:ext>
            </a:extLst>
          </p:cNvPr>
          <p:cNvSpPr txBox="1"/>
          <p:nvPr/>
        </p:nvSpPr>
        <p:spPr>
          <a:xfrm>
            <a:off x="496888" y="1596455"/>
            <a:ext cx="4325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400" b="1" u="sng" dirty="0"/>
              <a:t>Magnetic Resonance Imaging</a:t>
            </a:r>
            <a:r>
              <a:rPr lang="en-CA" b="1" u="sng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B402AD-B571-BAC9-02AE-8466AC4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26466" r="59690" b="11709"/>
          <a:stretch/>
        </p:blipFill>
        <p:spPr>
          <a:xfrm>
            <a:off x="914762" y="2580180"/>
            <a:ext cx="3088380" cy="3040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8D4185-2943-D044-0584-0C9605398A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08" t="26621" r="41166" b="12020"/>
          <a:stretch/>
        </p:blipFill>
        <p:spPr>
          <a:xfrm>
            <a:off x="4634363" y="2614992"/>
            <a:ext cx="2923274" cy="300558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0013D4C-712A-8625-5065-F145F3AE6F3B}"/>
              </a:ext>
            </a:extLst>
          </p:cNvPr>
          <p:cNvSpPr/>
          <p:nvPr/>
        </p:nvSpPr>
        <p:spPr>
          <a:xfrm>
            <a:off x="4003142" y="3728720"/>
            <a:ext cx="619658" cy="461665"/>
          </a:xfrm>
          <a:prstGeom prst="rightArrow">
            <a:avLst>
              <a:gd name="adj1" fmla="val 50000"/>
              <a:gd name="adj2" fmla="val 3899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500" dirty="0"/>
              <a:t>IFFT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07E21E6-DBDA-B0E9-6282-96FA496D05D7}"/>
              </a:ext>
            </a:extLst>
          </p:cNvPr>
          <p:cNvSpPr/>
          <p:nvPr/>
        </p:nvSpPr>
        <p:spPr>
          <a:xfrm>
            <a:off x="7570603" y="3728720"/>
            <a:ext cx="556658" cy="461665"/>
          </a:xfrm>
          <a:prstGeom prst="rightArrow">
            <a:avLst>
              <a:gd name="adj1" fmla="val 50000"/>
              <a:gd name="adj2" fmla="val 3899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500" dirty="0"/>
              <a:t>RSS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5506F6-A462-CD0D-DB6E-F41CBC23E0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45418" r="64584" b="28182"/>
          <a:stretch/>
        </p:blipFill>
        <p:spPr>
          <a:xfrm>
            <a:off x="8127261" y="2580180"/>
            <a:ext cx="3094860" cy="30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10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24FDAD-9788-4A63-EE3B-82E8B88D21B5}"/>
              </a:ext>
            </a:extLst>
          </p:cNvPr>
          <p:cNvSpPr txBox="1">
            <a:spLocks/>
          </p:cNvSpPr>
          <p:nvPr/>
        </p:nvSpPr>
        <p:spPr>
          <a:xfrm>
            <a:off x="497155" y="155947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CA" dirty="0"/>
              <a:t>CVNN design (MLP example):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F3E113-DB73-BED7-8656-B259C6D6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Complex-valued Neural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6F9EB8-28BF-EE7A-C33F-12BD3A8DC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0" t="50000" r="17500" b="9548"/>
          <a:stretch/>
        </p:blipFill>
        <p:spPr>
          <a:xfrm>
            <a:off x="1442720" y="2149761"/>
            <a:ext cx="9306560" cy="40513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C1C35D-92C9-81DD-E534-7988DB4036D0}"/>
              </a:ext>
            </a:extLst>
          </p:cNvPr>
          <p:cNvSpPr txBox="1"/>
          <p:nvPr/>
        </p:nvSpPr>
        <p:spPr>
          <a:xfrm>
            <a:off x="4066014" y="5893348"/>
            <a:ext cx="2147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Credit. A. </a:t>
            </a:r>
            <a:r>
              <a:rPr lang="en-CA" sz="1400" i="1" dirty="0" err="1">
                <a:solidFill>
                  <a:schemeClr val="accent3"/>
                </a:solidFill>
              </a:rPr>
              <a:t>Barrachina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, 2023</a:t>
            </a:r>
            <a:endParaRPr lang="en-CA" sz="14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313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961870-C528-969B-90B2-C3A075E53E0D}"/>
              </a:ext>
            </a:extLst>
          </p:cNvPr>
          <p:cNvSpPr txBox="1">
            <a:spLocks/>
          </p:cNvSpPr>
          <p:nvPr/>
        </p:nvSpPr>
        <p:spPr>
          <a:xfrm>
            <a:off x="497155" y="155947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v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CA" dirty="0"/>
              <a:t>CVNN design (MLP example):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5EE912-D81F-4A42-36B6-92BA2CB5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dirty="0"/>
              <a:t>Complex-valued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9F8546-633D-1874-4CE3-F58788F646B3}"/>
                  </a:ext>
                </a:extLst>
              </p:cNvPr>
              <p:cNvSpPr txBox="1"/>
              <p:nvPr/>
            </p:nvSpPr>
            <p:spPr>
              <a:xfrm>
                <a:off x="496888" y="3417666"/>
                <a:ext cx="2127260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𝑛𝑚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9F8546-633D-1874-4CE3-F58788F64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3417666"/>
                <a:ext cx="2127260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F791A17-A176-F31E-93D6-79039FC93321}"/>
              </a:ext>
            </a:extLst>
          </p:cNvPr>
          <p:cNvSpPr txBox="1"/>
          <p:nvPr/>
        </p:nvSpPr>
        <p:spPr>
          <a:xfrm>
            <a:off x="2597530" y="365928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5C68C9-62A3-50EF-78D2-DC1E875A6E92}"/>
                  </a:ext>
                </a:extLst>
              </p:cNvPr>
              <p:cNvSpPr txBox="1"/>
              <p:nvPr/>
            </p:nvSpPr>
            <p:spPr>
              <a:xfrm>
                <a:off x="3053264" y="3717578"/>
                <a:ext cx="1178912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5C68C9-62A3-50EF-78D2-DC1E875A6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264" y="3717578"/>
                <a:ext cx="1178912" cy="281937"/>
              </a:xfrm>
              <a:prstGeom prst="rect">
                <a:avLst/>
              </a:prstGeom>
              <a:blipFill>
                <a:blip r:embed="rId3"/>
                <a:stretch>
                  <a:fillRect l="-4663" t="-4348" r="-7254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1A216-9712-234C-26A2-7409BE452BDB}"/>
                  </a:ext>
                </a:extLst>
              </p:cNvPr>
              <p:cNvSpPr txBox="1"/>
              <p:nvPr/>
            </p:nvSpPr>
            <p:spPr>
              <a:xfrm>
                <a:off x="584898" y="2864940"/>
                <a:ext cx="893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1A216-9712-234C-26A2-7409BE452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8" y="2864940"/>
                <a:ext cx="893706" cy="276999"/>
              </a:xfrm>
              <a:prstGeom prst="rect">
                <a:avLst/>
              </a:prstGeom>
              <a:blipFill>
                <a:blip r:embed="rId4"/>
                <a:stretch>
                  <a:fillRect l="-3401" r="-5442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FDB6EA0-DC07-08A0-A78E-68A44BA10F4D}"/>
              </a:ext>
            </a:extLst>
          </p:cNvPr>
          <p:cNvSpPr txBox="1"/>
          <p:nvPr/>
        </p:nvSpPr>
        <p:spPr>
          <a:xfrm>
            <a:off x="1635570" y="277260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E9C73-90DF-B815-5227-68D1C5AB330A}"/>
                  </a:ext>
                </a:extLst>
              </p:cNvPr>
              <p:cNvSpPr txBox="1"/>
              <p:nvPr/>
            </p:nvSpPr>
            <p:spPr>
              <a:xfrm>
                <a:off x="2039268" y="2864940"/>
                <a:ext cx="1013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E9C73-90DF-B815-5227-68D1C5AB3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268" y="2864940"/>
                <a:ext cx="1013996" cy="276999"/>
              </a:xfrm>
              <a:prstGeom prst="rect">
                <a:avLst/>
              </a:prstGeom>
              <a:blipFill>
                <a:blip r:embed="rId5"/>
                <a:stretch>
                  <a:fillRect l="-3012" r="-4819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5D364-8DC9-85DE-3027-40CE31A59278}"/>
                  </a:ext>
                </a:extLst>
              </p:cNvPr>
              <p:cNvSpPr txBox="1"/>
              <p:nvPr/>
            </p:nvSpPr>
            <p:spPr>
              <a:xfrm>
                <a:off x="496888" y="4549117"/>
                <a:ext cx="5303375" cy="562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5D364-8DC9-85DE-3027-40CE31A59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8" y="4549117"/>
                <a:ext cx="5303375" cy="562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36286E-4D27-3AFA-D9E2-C932B65CF468}"/>
                  </a:ext>
                </a:extLst>
              </p:cNvPr>
              <p:cNvSpPr txBox="1"/>
              <p:nvPr/>
            </p:nvSpPr>
            <p:spPr>
              <a:xfrm>
                <a:off x="6389107" y="2438149"/>
                <a:ext cx="635174" cy="532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den>
                      </m:f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36286E-4D27-3AFA-D9E2-C932B65C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107" y="2438149"/>
                <a:ext cx="635174" cy="532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E53A7508-3A5D-A465-D93A-1C67E7BC6D4C}"/>
              </a:ext>
            </a:extLst>
          </p:cNvPr>
          <p:cNvSpPr/>
          <p:nvPr/>
        </p:nvSpPr>
        <p:spPr>
          <a:xfrm>
            <a:off x="7090144" y="1723594"/>
            <a:ext cx="447917" cy="1961629"/>
          </a:xfrm>
          <a:prstGeom prst="leftBrace">
            <a:avLst>
              <a:gd name="adj1" fmla="val 170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145263-B24C-16FB-EF4D-07F9D90B6BD2}"/>
                  </a:ext>
                </a:extLst>
              </p:cNvPr>
              <p:cNvSpPr txBox="1"/>
              <p:nvPr/>
            </p:nvSpPr>
            <p:spPr>
              <a:xfrm>
                <a:off x="7314102" y="1848772"/>
                <a:ext cx="607409" cy="367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145263-B24C-16FB-EF4D-07F9D90B6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102" y="1848772"/>
                <a:ext cx="607409" cy="367793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55CF3-3033-5B7C-9B9C-A2F49389AF45}"/>
                  </a:ext>
                </a:extLst>
              </p:cNvPr>
              <p:cNvSpPr txBox="1"/>
              <p:nvPr/>
            </p:nvSpPr>
            <p:spPr>
              <a:xfrm>
                <a:off x="7314102" y="2310259"/>
                <a:ext cx="1579920" cy="677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𝑛𝑗</m:t>
                          </m:r>
                        </m:sub>
                        <m:sup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f>
                        <m:f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55CF3-3033-5B7C-9B9C-A2F49389A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102" y="2310259"/>
                <a:ext cx="1579920" cy="6771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CB87C5-61F2-5A9B-2A3C-FCF781748CB4}"/>
                  </a:ext>
                </a:extLst>
              </p:cNvPr>
              <p:cNvSpPr txBox="1"/>
              <p:nvPr/>
            </p:nvSpPr>
            <p:spPr>
              <a:xfrm>
                <a:off x="7376744" y="3010261"/>
                <a:ext cx="3130857" cy="649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p>
                          </m:sSubSup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</m:den>
                          </m:f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CA" sz="15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CA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CA" sz="15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</m:den>
                          </m:f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CB87C5-61F2-5A9B-2A3C-FCF781748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744" y="3010261"/>
                <a:ext cx="3130857" cy="649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E03CD9-A352-54D8-4C02-80EE29350F65}"/>
                  </a:ext>
                </a:extLst>
              </p:cNvPr>
              <p:cNvSpPr txBox="1"/>
              <p:nvPr/>
            </p:nvSpPr>
            <p:spPr>
              <a:xfrm>
                <a:off x="6389107" y="4539531"/>
                <a:ext cx="635174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den>
                      </m:f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E03CD9-A352-54D8-4C02-80EE29350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107" y="4539531"/>
                <a:ext cx="635174" cy="5778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904A0914-7B3E-3428-CE06-8B2326579388}"/>
              </a:ext>
            </a:extLst>
          </p:cNvPr>
          <p:cNvSpPr/>
          <p:nvPr/>
        </p:nvSpPr>
        <p:spPr>
          <a:xfrm>
            <a:off x="7090144" y="3824976"/>
            <a:ext cx="447917" cy="1961629"/>
          </a:xfrm>
          <a:prstGeom prst="leftBrace">
            <a:avLst>
              <a:gd name="adj1" fmla="val 170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A79EAD-7515-213B-C9BA-1A9979ACE50B}"/>
                  </a:ext>
                </a:extLst>
              </p:cNvPr>
              <p:cNvSpPr txBox="1"/>
              <p:nvPr/>
            </p:nvSpPr>
            <p:spPr>
              <a:xfrm>
                <a:off x="7314102" y="3950154"/>
                <a:ext cx="33374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A79EAD-7515-213B-C9BA-1A9979ACE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102" y="3950154"/>
                <a:ext cx="333746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5DDF56-1433-F2B4-5D7D-94572E3FD528}"/>
                  </a:ext>
                </a:extLst>
              </p:cNvPr>
              <p:cNvSpPr txBox="1"/>
              <p:nvPr/>
            </p:nvSpPr>
            <p:spPr>
              <a:xfrm>
                <a:off x="7314102" y="4411641"/>
                <a:ext cx="1579920" cy="677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𝑛𝑗</m:t>
                          </m:r>
                        </m:sub>
                        <m:sup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f>
                        <m:f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r>
                            <a:rPr lang="en-CA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5DDF56-1433-F2B4-5D7D-94572E3FD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102" y="4411641"/>
                <a:ext cx="1579920" cy="6771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C5FC9-6B46-6DAC-4F03-B69A0C751D62}"/>
                  </a:ext>
                </a:extLst>
              </p:cNvPr>
              <p:cNvSpPr txBox="1"/>
              <p:nvPr/>
            </p:nvSpPr>
            <p:spPr>
              <a:xfrm>
                <a:off x="7376744" y="5111643"/>
                <a:ext cx="3152786" cy="649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sz="15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CA" sz="15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CA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p>
                          </m:sSubSup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CA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CA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en-CA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</m:den>
                          </m:f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CA" sz="15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CA" sz="15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CA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CA" sz="15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en-CA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bSup>
                            </m:den>
                          </m:f>
                          <m:r>
                            <a:rPr lang="en-CA" sz="15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C5FC9-6B46-6DAC-4F03-B69A0C75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744" y="5111643"/>
                <a:ext cx="3152786" cy="6490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76AD56-9CEB-B000-941A-DBDF4F4D33D3}"/>
                  </a:ext>
                </a:extLst>
              </p:cNvPr>
              <p:cNvSpPr txBox="1"/>
              <p:nvPr/>
            </p:nvSpPr>
            <p:spPr>
              <a:xfrm>
                <a:off x="10538885" y="1917252"/>
                <a:ext cx="47205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76AD56-9CEB-B000-941A-DBDF4F4D3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885" y="1917252"/>
                <a:ext cx="472052" cy="230832"/>
              </a:xfrm>
              <a:prstGeom prst="rect">
                <a:avLst/>
              </a:prstGeom>
              <a:blipFill>
                <a:blip r:embed="rId15"/>
                <a:stretch>
                  <a:fillRect l="-10390" r="-9091" b="-81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EB8AD1-72C2-B268-4CB4-564061E97B7D}"/>
                  </a:ext>
                </a:extLst>
              </p:cNvPr>
              <p:cNvSpPr txBox="1"/>
              <p:nvPr/>
            </p:nvSpPr>
            <p:spPr>
              <a:xfrm>
                <a:off x="10529530" y="2588992"/>
                <a:ext cx="80765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EB8AD1-72C2-B268-4CB4-564061E97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530" y="2588992"/>
                <a:ext cx="807657" cy="230832"/>
              </a:xfrm>
              <a:prstGeom prst="rect">
                <a:avLst/>
              </a:prstGeom>
              <a:blipFill>
                <a:blip r:embed="rId16"/>
                <a:stretch>
                  <a:fillRect l="-5263" r="-4511" b="-5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1BC5D6-2FA6-F2D4-F8E0-5C677CD80F67}"/>
                  </a:ext>
                </a:extLst>
              </p:cNvPr>
              <p:cNvSpPr txBox="1"/>
              <p:nvPr/>
            </p:nvSpPr>
            <p:spPr>
              <a:xfrm>
                <a:off x="10597753" y="3251468"/>
                <a:ext cx="80765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1BC5D6-2FA6-F2D4-F8E0-5C677CD8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53" y="3251468"/>
                <a:ext cx="807657" cy="230832"/>
              </a:xfrm>
              <a:prstGeom prst="rect">
                <a:avLst/>
              </a:prstGeom>
              <a:blipFill>
                <a:blip r:embed="rId17"/>
                <a:stretch>
                  <a:fillRect l="-5263" r="-4511" b="-78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BDBD34-75B4-C266-FAF6-C83A244F1045}"/>
                  </a:ext>
                </a:extLst>
              </p:cNvPr>
              <p:cNvSpPr txBox="1"/>
              <p:nvPr/>
            </p:nvSpPr>
            <p:spPr>
              <a:xfrm>
                <a:off x="10604476" y="3951267"/>
                <a:ext cx="47205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BDBD34-75B4-C266-FAF6-C83A244F1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476" y="3951267"/>
                <a:ext cx="472052" cy="230832"/>
              </a:xfrm>
              <a:prstGeom prst="rect">
                <a:avLst/>
              </a:prstGeom>
              <a:blipFill>
                <a:blip r:embed="rId18"/>
                <a:stretch>
                  <a:fillRect l="-10390" r="-9091" b="-78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95F59E-8702-DFE5-2DC4-11A123B44AFC}"/>
                  </a:ext>
                </a:extLst>
              </p:cNvPr>
              <p:cNvSpPr txBox="1"/>
              <p:nvPr/>
            </p:nvSpPr>
            <p:spPr>
              <a:xfrm>
                <a:off x="10595121" y="4623007"/>
                <a:ext cx="80765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95F59E-8702-DFE5-2DC4-11A123B4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121" y="4623007"/>
                <a:ext cx="807657" cy="230832"/>
              </a:xfrm>
              <a:prstGeom prst="rect">
                <a:avLst/>
              </a:prstGeom>
              <a:blipFill>
                <a:blip r:embed="rId19"/>
                <a:stretch>
                  <a:fillRect l="-5263" r="-4511" b="-78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9CB5A2-A43B-508C-91E6-D63F8E7F06D1}"/>
                  </a:ext>
                </a:extLst>
              </p:cNvPr>
              <p:cNvSpPr txBox="1"/>
              <p:nvPr/>
            </p:nvSpPr>
            <p:spPr>
              <a:xfrm>
                <a:off x="10663344" y="5285483"/>
                <a:ext cx="80765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CA" sz="15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CA" sz="1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9CB5A2-A43B-508C-91E6-D63F8E7F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344" y="5285483"/>
                <a:ext cx="807657" cy="230832"/>
              </a:xfrm>
              <a:prstGeom prst="rect">
                <a:avLst/>
              </a:prstGeom>
              <a:blipFill>
                <a:blip r:embed="rId20"/>
                <a:stretch>
                  <a:fillRect l="-5263" r="-4511" b="-78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486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ck Arc 2">
            <a:extLst>
              <a:ext uri="{FF2B5EF4-FFF2-40B4-BE49-F238E27FC236}">
                <a16:creationId xmlns:a16="http://schemas.microsoft.com/office/drawing/2014/main" id="{63AFC034-B2A8-4EBA-3111-14D8F6D9D468}"/>
              </a:ext>
            </a:extLst>
          </p:cNvPr>
          <p:cNvSpPr/>
          <p:nvPr/>
        </p:nvSpPr>
        <p:spPr>
          <a:xfrm>
            <a:off x="-3759348" y="168334"/>
            <a:ext cx="7293488" cy="7293488"/>
          </a:xfrm>
          <a:prstGeom prst="blockArc">
            <a:avLst>
              <a:gd name="adj1" fmla="val 18900000"/>
              <a:gd name="adj2" fmla="val 2700000"/>
              <a:gd name="adj3" fmla="val 29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flat" dir="t"/>
          </a:scene3d>
          <a:sp3d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6A2040-2C0E-5B46-B054-C169FBDA59D3}"/>
              </a:ext>
            </a:extLst>
          </p:cNvPr>
          <p:cNvSpPr/>
          <p:nvPr/>
        </p:nvSpPr>
        <p:spPr>
          <a:xfrm>
            <a:off x="3117938" y="1647610"/>
            <a:ext cx="7301111" cy="1083733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0213" tIns="38100" rIns="38100" bIns="38100" numCol="1" spcCol="1270" anchor="t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500" kern="1200" dirty="0">
                <a:solidFill>
                  <a:schemeClr val="accent1">
                    <a:lumMod val="75000"/>
                  </a:schemeClr>
                </a:solidFill>
                <a:latin typeface="TT Norms Regular" panose="020B0604020202020204" charset="0"/>
                <a:cs typeface="Times New Roman" panose="02020603050405020304" pitchFamily="18" charset="0"/>
              </a:rPr>
              <a:t>Computational cost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500" kern="1200" dirty="0">
                <a:latin typeface="TT Norms Regular" panose="020B0604020202020204" charset="0"/>
                <a:cs typeface="Times New Roman" panose="02020603050405020304" pitchFamily="18" charset="0"/>
              </a:rPr>
              <a:t>Double the parameters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500" kern="1200" dirty="0">
                <a:latin typeface="TT Norms Regular" panose="020B0604020202020204" charset="0"/>
                <a:cs typeface="Times New Roman" panose="02020603050405020304" pitchFamily="18" charset="0"/>
              </a:rPr>
              <a:t>4 operations for just a multiplication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CA" sz="900" kern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897D20-8B04-8EC1-AF6C-71D37150D80A}"/>
              </a:ext>
            </a:extLst>
          </p:cNvPr>
          <p:cNvSpPr/>
          <p:nvPr/>
        </p:nvSpPr>
        <p:spPr>
          <a:xfrm>
            <a:off x="2440605" y="1512144"/>
            <a:ext cx="1354666" cy="1354666"/>
          </a:xfrm>
          <a:prstGeom prst="ellipse">
            <a:avLst/>
          </a:prstGeom>
          <a:ln/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4B6056-A195-C6D1-8361-70C6EE2F81C8}"/>
              </a:ext>
            </a:extLst>
          </p:cNvPr>
          <p:cNvSpPr/>
          <p:nvPr/>
        </p:nvSpPr>
        <p:spPr>
          <a:xfrm>
            <a:off x="3511876" y="3273210"/>
            <a:ext cx="6907174" cy="1083733"/>
          </a:xfrm>
          <a:custGeom>
            <a:avLst/>
            <a:gdLst>
              <a:gd name="connsiteX0" fmla="*/ 0 w 6907174"/>
              <a:gd name="connsiteY0" fmla="*/ 0 h 1083733"/>
              <a:gd name="connsiteX1" fmla="*/ 6907174 w 6907174"/>
              <a:gd name="connsiteY1" fmla="*/ 0 h 1083733"/>
              <a:gd name="connsiteX2" fmla="*/ 6907174 w 6907174"/>
              <a:gd name="connsiteY2" fmla="*/ 1083733 h 1083733"/>
              <a:gd name="connsiteX3" fmla="*/ 0 w 6907174"/>
              <a:gd name="connsiteY3" fmla="*/ 1083733 h 1083733"/>
              <a:gd name="connsiteX4" fmla="*/ 0 w 6907174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7174" h="1083733">
                <a:moveTo>
                  <a:pt x="0" y="0"/>
                </a:moveTo>
                <a:lnTo>
                  <a:pt x="6907174" y="0"/>
                </a:lnTo>
                <a:lnTo>
                  <a:pt x="6907174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0213" tIns="40640" rIns="40640" bIns="4064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accent1">
                    <a:lumMod val="75000"/>
                  </a:schemeClr>
                </a:solidFill>
                <a:latin typeface="TT Norms Regular" panose="020B0604020202020204" charset="0"/>
                <a:cs typeface="Times New Roman" panose="02020603050405020304" pitchFamily="18" charset="0"/>
              </a:rPr>
              <a:t>Library </a:t>
            </a:r>
            <a:r>
              <a:rPr lang="en-CA" sz="1600" kern="1200" dirty="0">
                <a:latin typeface="TT Norms Regular" panose="020B0604020202020204" charset="0"/>
              </a:rPr>
              <a:t>	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600" kern="1200" dirty="0" err="1">
                <a:latin typeface="TT Norms Regular" panose="020B0604020202020204" charset="0"/>
                <a:cs typeface="Times New Roman" panose="02020603050405020304" pitchFamily="18" charset="0"/>
              </a:rPr>
              <a:t>Torchcomplex</a:t>
            </a:r>
            <a:r>
              <a:rPr lang="en-CA" sz="1600" kern="1200" dirty="0">
                <a:latin typeface="TT Norms Regular" panose="020B0604020202020204" charset="0"/>
                <a:cs typeface="Times New Roman" panose="02020603050405020304" pitchFamily="18" charset="0"/>
              </a:rPr>
              <a:t>(</a:t>
            </a:r>
            <a:r>
              <a:rPr lang="en-CA" sz="1600" kern="1200" dirty="0" err="1">
                <a:latin typeface="TT Norms Regular" panose="020B0604020202020204" charset="0"/>
                <a:cs typeface="Times New Roman" panose="02020603050405020304" pitchFamily="18" charset="0"/>
              </a:rPr>
              <a:t>pytorch</a:t>
            </a:r>
            <a:r>
              <a:rPr lang="en-CA" sz="1600" kern="1200" dirty="0">
                <a:latin typeface="TT Norms Regular" panose="020B0604020202020204" charset="0"/>
                <a:cs typeface="Times New Roman" panose="02020603050405020304" pitchFamily="18" charset="0"/>
              </a:rPr>
              <a:t>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600" kern="1200" dirty="0" err="1">
                <a:latin typeface="TT Norms Regular" panose="020B0604020202020204" charset="0"/>
                <a:cs typeface="Times New Roman" panose="02020603050405020304" pitchFamily="18" charset="0"/>
              </a:rPr>
              <a:t>Cvnn</a:t>
            </a:r>
            <a:r>
              <a:rPr lang="en-CA" sz="1600" kern="1200" dirty="0">
                <a:latin typeface="TT Norms Regular" panose="020B0604020202020204" charset="0"/>
                <a:cs typeface="Times New Roman" panose="02020603050405020304" pitchFamily="18" charset="0"/>
              </a:rPr>
              <a:t>(</a:t>
            </a:r>
            <a:r>
              <a:rPr lang="en-CA" sz="1600" kern="1200" dirty="0" err="1">
                <a:latin typeface="TT Norms Regular" panose="020B0604020202020204" charset="0"/>
                <a:cs typeface="Times New Roman" panose="02020603050405020304" pitchFamily="18" charset="0"/>
              </a:rPr>
              <a:t>tensorflow</a:t>
            </a:r>
            <a:r>
              <a:rPr lang="en-CA" sz="1600" kern="1200" dirty="0">
                <a:latin typeface="TT Norms Regular" panose="020B0604020202020204" charset="0"/>
                <a:cs typeface="Times New Roman" panose="02020603050405020304" pitchFamily="18" charset="0"/>
              </a:rPr>
              <a:t>)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CA" sz="1100" kern="1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A0B246-00E8-72A2-B534-C8856D535139}"/>
              </a:ext>
            </a:extLst>
          </p:cNvPr>
          <p:cNvSpPr/>
          <p:nvPr/>
        </p:nvSpPr>
        <p:spPr>
          <a:xfrm>
            <a:off x="2834542" y="3137744"/>
            <a:ext cx="1354666" cy="1354666"/>
          </a:xfrm>
          <a:prstGeom prst="ellipse">
            <a:avLst/>
          </a:prstGeom>
          <a:ln/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C0784B-7E95-CA94-C9DC-5485258F6E68}"/>
              </a:ext>
            </a:extLst>
          </p:cNvPr>
          <p:cNvSpPr/>
          <p:nvPr/>
        </p:nvSpPr>
        <p:spPr>
          <a:xfrm>
            <a:off x="3117938" y="4898810"/>
            <a:ext cx="7301111" cy="1083733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0213" tIns="38100" rIns="38100" bIns="38100" numCol="1" spcCol="1270" anchor="t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CA" sz="1500" kern="1200" dirty="0">
              <a:solidFill>
                <a:schemeClr val="accent1">
                  <a:lumMod val="75000"/>
                </a:schemeClr>
              </a:solidFill>
              <a:latin typeface="TT Norms Regular" panose="020B0604020202020204" charset="0"/>
              <a:cs typeface="Times New Roman" panose="02020603050405020304" pitchFamily="18" charset="0"/>
            </a:endParaRPr>
          </a:p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500" kern="1200" dirty="0">
                <a:solidFill>
                  <a:schemeClr val="accent1">
                    <a:lumMod val="75000"/>
                  </a:schemeClr>
                </a:solidFill>
                <a:latin typeface="TT Norms Regular" panose="020B0604020202020204" charset="0"/>
                <a:cs typeface="Times New Roman" panose="02020603050405020304" pitchFamily="18" charset="0"/>
              </a:rPr>
              <a:t>Unstable activation function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500" kern="1200" dirty="0">
                <a:latin typeface="TT Norms Regular" panose="020B0604020202020204" charset="0"/>
                <a:cs typeface="Times New Roman" panose="02020603050405020304" pitchFamily="18" charset="0"/>
              </a:rPr>
              <a:t>There is no function that is bounded and differentiable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178F70-5251-E57C-E072-58C24CA1431A}"/>
              </a:ext>
            </a:extLst>
          </p:cNvPr>
          <p:cNvSpPr/>
          <p:nvPr/>
        </p:nvSpPr>
        <p:spPr>
          <a:xfrm>
            <a:off x="2440605" y="4763344"/>
            <a:ext cx="1354666" cy="1354666"/>
          </a:xfrm>
          <a:prstGeom prst="ellipse">
            <a:avLst/>
          </a:prstGeom>
          <a:ln/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 dirty="0"/>
          </a:p>
        </p:txBody>
      </p:sp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153B2C89-AF22-C444-5C9C-7E41646EB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599" y="4990735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65A8E-3EF2-9D35-5D4D-F227CEFC71D0}"/>
              </a:ext>
            </a:extLst>
          </p:cNvPr>
          <p:cNvSpPr txBox="1"/>
          <p:nvPr/>
        </p:nvSpPr>
        <p:spPr>
          <a:xfrm>
            <a:off x="348344" y="3399577"/>
            <a:ext cx="2699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spc="-150" dirty="0">
                <a:solidFill>
                  <a:schemeClr val="accent2"/>
                </a:solidFill>
                <a:latin typeface="TT Norms Black" panose="020B0604020202020204" charset="0"/>
                <a:cs typeface="Times New Roman" panose="02020603050405020304" pitchFamily="18" charset="0"/>
              </a:rPr>
              <a:t>Drawbacks</a:t>
            </a:r>
            <a:r>
              <a:rPr lang="en-CA" sz="2400" b="1" spc="-150" dirty="0">
                <a:solidFill>
                  <a:schemeClr val="accent2"/>
                </a:solidFill>
                <a:latin typeface="TT Norms Black" panose="020B0604020202020204" charset="0"/>
                <a:cs typeface="Times New Roman" panose="02020603050405020304" pitchFamily="18" charset="0"/>
              </a:rPr>
              <a:t> of</a:t>
            </a:r>
          </a:p>
          <a:p>
            <a:r>
              <a:rPr lang="en-CA" sz="2400" b="1" spc="-150" dirty="0">
                <a:solidFill>
                  <a:schemeClr val="accent2"/>
                </a:solidFill>
                <a:latin typeface="TT Norms Black" panose="020B0604020202020204" charset="0"/>
                <a:cs typeface="Times New Roman" panose="02020603050405020304" pitchFamily="18" charset="0"/>
              </a:rPr>
              <a:t>Current models</a:t>
            </a:r>
          </a:p>
        </p:txBody>
      </p:sp>
      <p:pic>
        <p:nvPicPr>
          <p:cNvPr id="13" name="Graphic 12" descr="Money">
            <a:extLst>
              <a:ext uri="{FF2B5EF4-FFF2-40B4-BE49-F238E27FC236}">
                <a16:creationId xmlns:a16="http://schemas.microsoft.com/office/drawing/2014/main" id="{0403BF8B-4069-5495-E7BD-EE9739A27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1599" y="1724824"/>
            <a:ext cx="914400" cy="914400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BF85186A-8EB5-3C54-316F-E7002EB23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0741" y="33578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87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A61BA4-3916-E4C2-21C3-39A132E3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200" dirty="0"/>
              <a:t>عنوان اسلاید شما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F5F75-32E6-BF88-1DA9-3BF6017BFC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a-IR" sz="2000" dirty="0"/>
              <a:t>محتوای اسلاید در اینجا...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360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7C8AA6-B9EF-966F-001F-A01171A96BEB}"/>
              </a:ext>
            </a:extLst>
          </p:cNvPr>
          <p:cNvSpPr/>
          <p:nvPr/>
        </p:nvSpPr>
        <p:spPr>
          <a:xfrm>
            <a:off x="496888" y="3200400"/>
            <a:ext cx="1666240" cy="1016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MRI scans are slow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84E4C5-D41A-6668-4F2E-8D90559C67A0}"/>
              </a:ext>
            </a:extLst>
          </p:cNvPr>
          <p:cNvSpPr/>
          <p:nvPr/>
        </p:nvSpPr>
        <p:spPr>
          <a:xfrm>
            <a:off x="2833688" y="3200400"/>
            <a:ext cx="1666240" cy="1016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K-space under sampling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CEE820-BC31-0F4B-AD7F-839E71635B40}"/>
              </a:ext>
            </a:extLst>
          </p:cNvPr>
          <p:cNvSpPr/>
          <p:nvPr/>
        </p:nvSpPr>
        <p:spPr>
          <a:xfrm>
            <a:off x="2163128" y="3635829"/>
            <a:ext cx="670560" cy="2235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2E025AA-7E6E-ECF7-A967-CAE37F022D50}"/>
              </a:ext>
            </a:extLst>
          </p:cNvPr>
          <p:cNvSpPr/>
          <p:nvPr/>
        </p:nvSpPr>
        <p:spPr>
          <a:xfrm>
            <a:off x="4499928" y="3614058"/>
            <a:ext cx="670560" cy="2235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BD9FE8-6011-36D7-F7BA-6F9D832B8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 t="38117" r="53501" b="35425"/>
          <a:stretch/>
        </p:blipFill>
        <p:spPr>
          <a:xfrm>
            <a:off x="5293360" y="2802511"/>
            <a:ext cx="995680" cy="1730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08363B-F5B2-EE6B-3695-A523BD7B0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 t="38117" r="53501" b="35425"/>
          <a:stretch/>
        </p:blipFill>
        <p:spPr>
          <a:xfrm>
            <a:off x="5445760" y="2954911"/>
            <a:ext cx="995680" cy="1730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A375F8-1A9C-C79E-7FC7-4006169E4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 t="38117" r="53501" b="35425"/>
          <a:stretch/>
        </p:blipFill>
        <p:spPr>
          <a:xfrm>
            <a:off x="5598160" y="3107311"/>
            <a:ext cx="995680" cy="173049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1E75FCC-0ACC-6F5A-4E60-80EA25B0D1EC}"/>
              </a:ext>
            </a:extLst>
          </p:cNvPr>
          <p:cNvSpPr/>
          <p:nvPr/>
        </p:nvSpPr>
        <p:spPr>
          <a:xfrm>
            <a:off x="6674168" y="3614058"/>
            <a:ext cx="670560" cy="2235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0A87B3-A4BB-4A4E-A0C2-F3D9A47ED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8066" r="36250" b="35476"/>
          <a:stretch/>
        </p:blipFill>
        <p:spPr>
          <a:xfrm>
            <a:off x="7952150" y="3685130"/>
            <a:ext cx="1938016" cy="20005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F7755E-2E63-47A2-1238-2FA244EA7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38117" r="65333" b="35425"/>
          <a:stretch/>
        </p:blipFill>
        <p:spPr>
          <a:xfrm>
            <a:off x="7952150" y="1320144"/>
            <a:ext cx="1927274" cy="2001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10115A-44CA-826C-7EDE-6ED620A232E9}"/>
              </a:ext>
            </a:extLst>
          </p:cNvPr>
          <p:cNvSpPr txBox="1"/>
          <p:nvPr/>
        </p:nvSpPr>
        <p:spPr>
          <a:xfrm>
            <a:off x="8174992" y="5720428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Reconstructed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1E89B7-B1A5-2BEC-D801-382C53D1E169}"/>
              </a:ext>
            </a:extLst>
          </p:cNvPr>
          <p:cNvSpPr txBox="1"/>
          <p:nvPr/>
        </p:nvSpPr>
        <p:spPr>
          <a:xfrm>
            <a:off x="8265337" y="3244726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Ground Truth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FA738-51E4-ED31-2385-2BE58C8DFD52}"/>
              </a:ext>
            </a:extLst>
          </p:cNvPr>
          <p:cNvSpPr txBox="1"/>
          <p:nvPr/>
        </p:nvSpPr>
        <p:spPr>
          <a:xfrm>
            <a:off x="4899134" y="5207141"/>
            <a:ext cx="2053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Jure </a:t>
            </a:r>
            <a:r>
              <a:rPr lang="en-CA" sz="1400" b="0" i="1" dirty="0" err="1">
                <a:solidFill>
                  <a:schemeClr val="accent3"/>
                </a:solidFill>
                <a:effectLst/>
                <a:latin typeface="SFRM1200"/>
              </a:rPr>
              <a:t>Zbontar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, 2019</a:t>
            </a:r>
            <a:endParaRPr lang="en-CA" sz="1400" i="1" dirty="0">
              <a:solidFill>
                <a:schemeClr val="accent3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A2D51F2-E2BF-DB18-A816-FD23E79C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sz="3200" b="1" dirty="0"/>
              <a:t>Naturally complex-valued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86431-9374-26B7-9C6A-DB04DD80ED5E}"/>
              </a:ext>
            </a:extLst>
          </p:cNvPr>
          <p:cNvSpPr txBox="1"/>
          <p:nvPr/>
        </p:nvSpPr>
        <p:spPr>
          <a:xfrm>
            <a:off x="496888" y="1596455"/>
            <a:ext cx="4325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400" b="1" u="sng" dirty="0"/>
              <a:t>Magnetic Resonance Imaging</a:t>
            </a:r>
            <a:r>
              <a:rPr lang="en-CA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509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09F202-777D-8626-01BE-9F8851581272}"/>
              </a:ext>
            </a:extLst>
          </p:cNvPr>
          <p:cNvSpPr txBox="1"/>
          <p:nvPr/>
        </p:nvSpPr>
        <p:spPr>
          <a:xfrm>
            <a:off x="496888" y="2661920"/>
            <a:ext cx="355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Reconstruction using deep learning: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C1C33-A30D-F1BF-C46D-5F6032D25659}"/>
              </a:ext>
            </a:extLst>
          </p:cNvPr>
          <p:cNvSpPr txBox="1"/>
          <p:nvPr/>
        </p:nvSpPr>
        <p:spPr>
          <a:xfrm>
            <a:off x="496888" y="3226584"/>
            <a:ext cx="3733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b="1" u="sng" dirty="0"/>
              <a:t>CNNs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A" b="1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A" b="1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b="1" u="sng" dirty="0" err="1"/>
              <a:t>AutoEncoders</a:t>
            </a:r>
            <a:endParaRPr lang="en-CA" b="1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A" b="1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A" b="1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b="1" u="sng" dirty="0"/>
              <a:t>Complex-valued Neural Networks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5D37B3E-0834-0811-3287-D517EF9DBA08}"/>
              </a:ext>
            </a:extLst>
          </p:cNvPr>
          <p:cNvSpPr/>
          <p:nvPr/>
        </p:nvSpPr>
        <p:spPr>
          <a:xfrm>
            <a:off x="2363809" y="3226584"/>
            <a:ext cx="236988" cy="1120891"/>
          </a:xfrm>
          <a:prstGeom prst="rightBrace">
            <a:avLst>
              <a:gd name="adj1" fmla="val 71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E712DB2-69F4-00B0-ED1C-54ADE49E0D5E}"/>
              </a:ext>
            </a:extLst>
          </p:cNvPr>
          <p:cNvSpPr/>
          <p:nvPr/>
        </p:nvSpPr>
        <p:spPr>
          <a:xfrm>
            <a:off x="2705868" y="3636215"/>
            <a:ext cx="646932" cy="335245"/>
          </a:xfrm>
          <a:prstGeom prst="rightArrow">
            <a:avLst>
              <a:gd name="adj1" fmla="val 31816"/>
              <a:gd name="adj2" fmla="val 560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E1270-5D90-EB2B-F273-E6E2C3EEE8A1}"/>
              </a:ext>
            </a:extLst>
          </p:cNvPr>
          <p:cNvSpPr txBox="1"/>
          <p:nvPr/>
        </p:nvSpPr>
        <p:spPr>
          <a:xfrm>
            <a:off x="3352800" y="3635052"/>
            <a:ext cx="239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Discard complex nature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419249-7F51-C07A-5D3A-F3A6ACBB5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2" t="23981" r="51690" b="9479"/>
          <a:stretch/>
        </p:blipFill>
        <p:spPr>
          <a:xfrm>
            <a:off x="6448355" y="1575129"/>
            <a:ext cx="4297680" cy="4346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50378C-799A-777E-5797-6C9A9EF60F43}"/>
              </a:ext>
            </a:extLst>
          </p:cNvPr>
          <p:cNvSpPr txBox="1"/>
          <p:nvPr/>
        </p:nvSpPr>
        <p:spPr>
          <a:xfrm>
            <a:off x="7570343" y="5999919"/>
            <a:ext cx="2174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Elizabeth Cole, 2020</a:t>
            </a:r>
            <a:endParaRPr lang="en-CA" sz="1400" i="1" dirty="0">
              <a:solidFill>
                <a:schemeClr val="accent3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58EA281-CBCF-93FA-E2C6-B7B7109C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sz="3200" b="1" dirty="0"/>
              <a:t>Naturally complex-valued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3BDE6-6998-0336-23AC-35CCB2B8AAAF}"/>
              </a:ext>
            </a:extLst>
          </p:cNvPr>
          <p:cNvSpPr txBox="1"/>
          <p:nvPr/>
        </p:nvSpPr>
        <p:spPr>
          <a:xfrm>
            <a:off x="496888" y="1596455"/>
            <a:ext cx="4325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400" b="1" u="sng" dirty="0"/>
              <a:t>Magnetic Resonance Imaging</a:t>
            </a:r>
            <a:r>
              <a:rPr lang="en-CA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636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D608DE-A806-1903-2994-E0D2361D2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34" t="45406" r="67740" b="36414"/>
          <a:stretch/>
        </p:blipFill>
        <p:spPr>
          <a:xfrm>
            <a:off x="433765" y="2535583"/>
            <a:ext cx="4451276" cy="2725962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8F0E8B9-A55D-6B42-E619-5DA62946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sz="3200" b="1" dirty="0"/>
              <a:t>Naturally complex-valued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23FD8-464C-69BE-DC81-4FA2672309E2}"/>
              </a:ext>
            </a:extLst>
          </p:cNvPr>
          <p:cNvSpPr txBox="1"/>
          <p:nvPr/>
        </p:nvSpPr>
        <p:spPr>
          <a:xfrm>
            <a:off x="496888" y="1596455"/>
            <a:ext cx="4325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400" b="1" u="sng" dirty="0"/>
              <a:t>Magnetic Resonance Imaging</a:t>
            </a:r>
            <a:r>
              <a:rPr lang="en-CA" b="1" u="sng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5D2B8-6774-0146-B018-A2FE76B77F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63909" r="67384" b="17227"/>
          <a:stretch/>
        </p:blipFill>
        <p:spPr>
          <a:xfrm>
            <a:off x="4988790" y="2649734"/>
            <a:ext cx="4291252" cy="24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7336A6-F158-534C-B944-526F4DF59D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69850" r="56492" b="22769"/>
          <a:stretch/>
        </p:blipFill>
        <p:spPr>
          <a:xfrm>
            <a:off x="9383791" y="3418214"/>
            <a:ext cx="1516284" cy="960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D42A3A-816A-FD86-AAC4-922F52C0B8CB}"/>
              </a:ext>
            </a:extLst>
          </p:cNvPr>
          <p:cNvSpPr txBox="1"/>
          <p:nvPr/>
        </p:nvSpPr>
        <p:spPr>
          <a:xfrm>
            <a:off x="3901505" y="5585119"/>
            <a:ext cx="2174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Elizabeth Cole, 2020</a:t>
            </a:r>
            <a:endParaRPr lang="en-CA" sz="14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9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52AD7E9-12EB-8809-5F0B-2A7F8A729D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2" b="89272" l="4598" r="97126">
                        <a14:foregroundMark x1="4885" y1="50192" x2="4885" y2="50192"/>
                        <a14:foregroundMark x1="97126" y1="49042" x2="97126" y2="49042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23342">
            <a:off x="2236950" y="3350379"/>
            <a:ext cx="1578231" cy="121157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BB2BED0-61AD-6264-CF4F-F4DDC1D028BE}"/>
              </a:ext>
            </a:extLst>
          </p:cNvPr>
          <p:cNvGrpSpPr/>
          <p:nvPr/>
        </p:nvGrpSpPr>
        <p:grpSpPr>
          <a:xfrm>
            <a:off x="496888" y="3692934"/>
            <a:ext cx="2061405" cy="1965526"/>
            <a:chOff x="0" y="3692934"/>
            <a:chExt cx="2061405" cy="196552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AF0763-88CD-3542-E343-838BEF3B3A95}"/>
                </a:ext>
              </a:extLst>
            </p:cNvPr>
            <p:cNvSpPr/>
            <p:nvPr/>
          </p:nvSpPr>
          <p:spPr>
            <a:xfrm>
              <a:off x="622257" y="4774448"/>
              <a:ext cx="778060" cy="284766"/>
            </a:xfrm>
            <a:custGeom>
              <a:avLst/>
              <a:gdLst>
                <a:gd name="connsiteX0" fmla="*/ 272537 w 778060"/>
                <a:gd name="connsiteY0" fmla="*/ 284766 h 284766"/>
                <a:gd name="connsiteX1" fmla="*/ 767994 w 778060"/>
                <a:gd name="connsiteY1" fmla="*/ 167793 h 284766"/>
                <a:gd name="connsiteX2" fmla="*/ 778061 w 778060"/>
                <a:gd name="connsiteY2" fmla="*/ 167793 h 284766"/>
                <a:gd name="connsiteX3" fmla="*/ 320956 w 778060"/>
                <a:gd name="connsiteY3" fmla="*/ 4 h 284766"/>
                <a:gd name="connsiteX4" fmla="*/ 0 w 778060"/>
                <a:gd name="connsiteY4" fmla="*/ 70236 h 284766"/>
                <a:gd name="connsiteX5" fmla="*/ 272537 w 778060"/>
                <a:gd name="connsiteY5" fmla="*/ 284766 h 28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8060" h="284766">
                  <a:moveTo>
                    <a:pt x="272537" y="284766"/>
                  </a:moveTo>
                  <a:cubicBezTo>
                    <a:pt x="425477" y="205409"/>
                    <a:pt x="595710" y="165219"/>
                    <a:pt x="767994" y="167793"/>
                  </a:cubicBezTo>
                  <a:lnTo>
                    <a:pt x="778061" y="167793"/>
                  </a:lnTo>
                  <a:cubicBezTo>
                    <a:pt x="648128" y="63407"/>
                    <a:pt x="487568" y="4472"/>
                    <a:pt x="320956" y="4"/>
                  </a:cubicBezTo>
                  <a:cubicBezTo>
                    <a:pt x="210117" y="-372"/>
                    <a:pt x="100551" y="23603"/>
                    <a:pt x="0" y="70236"/>
                  </a:cubicBezTo>
                  <a:cubicBezTo>
                    <a:pt x="104770" y="122023"/>
                    <a:pt x="197593" y="195088"/>
                    <a:pt x="272537" y="284766"/>
                  </a:cubicBezTo>
                  <a:close/>
                </a:path>
              </a:pathLst>
            </a:custGeom>
            <a:solidFill>
              <a:srgbClr val="000000"/>
            </a:solidFill>
            <a:ln w="23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EEED6D-957F-3D97-34BC-D359EB2D34CD}"/>
                </a:ext>
              </a:extLst>
            </p:cNvPr>
            <p:cNvSpPr/>
            <p:nvPr/>
          </p:nvSpPr>
          <p:spPr>
            <a:xfrm>
              <a:off x="0" y="4794012"/>
              <a:ext cx="832472" cy="536300"/>
            </a:xfrm>
            <a:custGeom>
              <a:avLst/>
              <a:gdLst>
                <a:gd name="connsiteX0" fmla="*/ 180013 w 832472"/>
                <a:gd name="connsiteY0" fmla="*/ 528870 h 536300"/>
                <a:gd name="connsiteX1" fmla="*/ 774465 w 832472"/>
                <a:gd name="connsiteY1" fmla="*/ 346220 h 536300"/>
                <a:gd name="connsiteX2" fmla="*/ 832472 w 832472"/>
                <a:gd name="connsiteY2" fmla="*/ 302355 h 536300"/>
                <a:gd name="connsiteX3" fmla="*/ 0 w 832472"/>
                <a:gd name="connsiteY3" fmla="*/ 1534 h 536300"/>
                <a:gd name="connsiteX4" fmla="*/ 0 w 832472"/>
                <a:gd name="connsiteY4" fmla="*/ 536301 h 5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472" h="536300">
                  <a:moveTo>
                    <a:pt x="180013" y="528870"/>
                  </a:moveTo>
                  <a:cubicBezTo>
                    <a:pt x="562093" y="498668"/>
                    <a:pt x="761282" y="355808"/>
                    <a:pt x="774465" y="346220"/>
                  </a:cubicBezTo>
                  <a:cubicBezTo>
                    <a:pt x="792932" y="330481"/>
                    <a:pt x="812299" y="315836"/>
                    <a:pt x="832472" y="302355"/>
                  </a:cubicBezTo>
                  <a:cubicBezTo>
                    <a:pt x="536924" y="-39455"/>
                    <a:pt x="0" y="1534"/>
                    <a:pt x="0" y="1534"/>
                  </a:cubicBezTo>
                  <a:lnTo>
                    <a:pt x="0" y="536301"/>
                  </a:lnTo>
                  <a:close/>
                </a:path>
              </a:pathLst>
            </a:custGeom>
            <a:solidFill>
              <a:srgbClr val="000000"/>
            </a:solidFill>
            <a:ln w="23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C762F8-B6AB-E2E3-3992-4A31C0BFDB80}"/>
                </a:ext>
              </a:extLst>
            </p:cNvPr>
            <p:cNvSpPr/>
            <p:nvPr/>
          </p:nvSpPr>
          <p:spPr>
            <a:xfrm>
              <a:off x="0" y="3692934"/>
              <a:ext cx="2061405" cy="1965526"/>
            </a:xfrm>
            <a:custGeom>
              <a:avLst/>
              <a:gdLst>
                <a:gd name="connsiteX0" fmla="*/ 1976552 w 2061405"/>
                <a:gd name="connsiteY0" fmla="*/ 1519927 h 1965526"/>
                <a:gd name="connsiteX1" fmla="*/ 1917587 w 2061405"/>
                <a:gd name="connsiteY1" fmla="*/ 1471988 h 1965526"/>
                <a:gd name="connsiteX2" fmla="*/ 1917587 w 2061405"/>
                <a:gd name="connsiteY2" fmla="*/ 1191301 h 1965526"/>
                <a:gd name="connsiteX3" fmla="*/ 2049421 w 2061405"/>
                <a:gd name="connsiteY3" fmla="*/ 999542 h 1965526"/>
                <a:gd name="connsiteX4" fmla="*/ 1869647 w 2061405"/>
                <a:gd name="connsiteY4" fmla="*/ 611710 h 1965526"/>
                <a:gd name="connsiteX5" fmla="*/ 1689873 w 2061405"/>
                <a:gd name="connsiteY5" fmla="*/ 999542 h 1965526"/>
                <a:gd name="connsiteX6" fmla="*/ 1821707 w 2061405"/>
                <a:gd name="connsiteY6" fmla="*/ 1191301 h 1965526"/>
                <a:gd name="connsiteX7" fmla="*/ 1821707 w 2061405"/>
                <a:gd name="connsiteY7" fmla="*/ 1416138 h 1965526"/>
                <a:gd name="connsiteX8" fmla="*/ 1534069 w 2061405"/>
                <a:gd name="connsiteY8" fmla="*/ 1331045 h 1965526"/>
                <a:gd name="connsiteX9" fmla="*/ 1534069 w 2061405"/>
                <a:gd name="connsiteY9" fmla="*/ 857161 h 1965526"/>
                <a:gd name="connsiteX10" fmla="*/ 1729184 w 2061405"/>
                <a:gd name="connsiteY10" fmla="*/ 563531 h 1965526"/>
                <a:gd name="connsiteX11" fmla="*/ 1486130 w 2061405"/>
                <a:gd name="connsiteY11" fmla="*/ 0 h 1965526"/>
                <a:gd name="connsiteX12" fmla="*/ 1243076 w 2061405"/>
                <a:gd name="connsiteY12" fmla="*/ 563531 h 1965526"/>
                <a:gd name="connsiteX13" fmla="*/ 1438190 w 2061405"/>
                <a:gd name="connsiteY13" fmla="*/ 857161 h 1965526"/>
                <a:gd name="connsiteX14" fmla="*/ 1438190 w 2061405"/>
                <a:gd name="connsiteY14" fmla="*/ 1322416 h 1965526"/>
                <a:gd name="connsiteX15" fmla="*/ 1390250 w 2061405"/>
                <a:gd name="connsiteY15" fmla="*/ 1321217 h 1965526"/>
                <a:gd name="connsiteX16" fmla="*/ 820727 w 2061405"/>
                <a:gd name="connsiteY16" fmla="*/ 1504107 h 1965526"/>
                <a:gd name="connsiteX17" fmla="*/ 185287 w 2061405"/>
                <a:gd name="connsiteY17" fmla="*/ 1702338 h 1965526"/>
                <a:gd name="connsiteX18" fmla="*/ 0 w 2061405"/>
                <a:gd name="connsiteY18" fmla="*/ 1701858 h 1965526"/>
                <a:gd name="connsiteX19" fmla="*/ 0 w 2061405"/>
                <a:gd name="connsiteY19" fmla="*/ 1965526 h 1965526"/>
                <a:gd name="connsiteX20" fmla="*/ 2061406 w 2061405"/>
                <a:gd name="connsiteY20" fmla="*/ 1965526 h 1965526"/>
                <a:gd name="connsiteX21" fmla="*/ 2061406 w 2061405"/>
                <a:gd name="connsiteY21" fmla="*/ 1587043 h 19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405" h="1965526">
                  <a:moveTo>
                    <a:pt x="1976552" y="1519927"/>
                  </a:moveTo>
                  <a:cubicBezTo>
                    <a:pt x="1958021" y="1502614"/>
                    <a:pt x="1938318" y="1486595"/>
                    <a:pt x="1917587" y="1471988"/>
                  </a:cubicBezTo>
                  <a:lnTo>
                    <a:pt x="1917587" y="1191301"/>
                  </a:lnTo>
                  <a:cubicBezTo>
                    <a:pt x="1998811" y="1163187"/>
                    <a:pt x="2052256" y="1085448"/>
                    <a:pt x="2049421" y="999542"/>
                  </a:cubicBezTo>
                  <a:cubicBezTo>
                    <a:pt x="2049421" y="879693"/>
                    <a:pt x="1908478" y="611710"/>
                    <a:pt x="1869647" y="611710"/>
                  </a:cubicBezTo>
                  <a:cubicBezTo>
                    <a:pt x="1830816" y="611710"/>
                    <a:pt x="1689873" y="880652"/>
                    <a:pt x="1689873" y="999542"/>
                  </a:cubicBezTo>
                  <a:cubicBezTo>
                    <a:pt x="1687038" y="1085448"/>
                    <a:pt x="1740483" y="1163187"/>
                    <a:pt x="1821707" y="1191301"/>
                  </a:cubicBezTo>
                  <a:lnTo>
                    <a:pt x="1821707" y="1416138"/>
                  </a:lnTo>
                  <a:cubicBezTo>
                    <a:pt x="1730962" y="1372661"/>
                    <a:pt x="1633863" y="1343936"/>
                    <a:pt x="1534069" y="1331045"/>
                  </a:cubicBezTo>
                  <a:lnTo>
                    <a:pt x="1534069" y="857161"/>
                  </a:lnTo>
                  <a:cubicBezTo>
                    <a:pt x="1645289" y="833191"/>
                    <a:pt x="1729184" y="720533"/>
                    <a:pt x="1729184" y="563531"/>
                  </a:cubicBezTo>
                  <a:cubicBezTo>
                    <a:pt x="1729184" y="384716"/>
                    <a:pt x="1544376" y="0"/>
                    <a:pt x="1486130" y="0"/>
                  </a:cubicBezTo>
                  <a:cubicBezTo>
                    <a:pt x="1427883" y="0"/>
                    <a:pt x="1243076" y="384716"/>
                    <a:pt x="1243076" y="563531"/>
                  </a:cubicBezTo>
                  <a:cubicBezTo>
                    <a:pt x="1243076" y="720533"/>
                    <a:pt x="1326970" y="832233"/>
                    <a:pt x="1438190" y="857161"/>
                  </a:cubicBezTo>
                  <a:lnTo>
                    <a:pt x="1438190" y="1322416"/>
                  </a:lnTo>
                  <a:cubicBezTo>
                    <a:pt x="1421891" y="1322416"/>
                    <a:pt x="1405591" y="1321217"/>
                    <a:pt x="1390250" y="1321217"/>
                  </a:cubicBezTo>
                  <a:cubicBezTo>
                    <a:pt x="1165413" y="1321217"/>
                    <a:pt x="957355" y="1388093"/>
                    <a:pt x="820727" y="1504107"/>
                  </a:cubicBezTo>
                  <a:cubicBezTo>
                    <a:pt x="818330" y="1505785"/>
                    <a:pt x="607635" y="1669499"/>
                    <a:pt x="185287" y="1702338"/>
                  </a:cubicBezTo>
                  <a:lnTo>
                    <a:pt x="0" y="1701858"/>
                  </a:lnTo>
                  <a:lnTo>
                    <a:pt x="0" y="1965526"/>
                  </a:lnTo>
                  <a:lnTo>
                    <a:pt x="2061406" y="1965526"/>
                  </a:lnTo>
                  <a:lnTo>
                    <a:pt x="2061406" y="1587043"/>
                  </a:lnTo>
                  <a:close/>
                </a:path>
              </a:pathLst>
            </a:custGeom>
            <a:solidFill>
              <a:srgbClr val="000000"/>
            </a:solidFill>
            <a:ln w="23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pic>
        <p:nvPicPr>
          <p:cNvPr id="28" name="Graphic 27" descr="Satellite">
            <a:extLst>
              <a:ext uri="{FF2B5EF4-FFF2-40B4-BE49-F238E27FC236}">
                <a16:creationId xmlns:a16="http://schemas.microsoft.com/office/drawing/2014/main" id="{0EF6724F-C4C7-785A-EC93-2E81E1EDF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7062" y="2787664"/>
            <a:ext cx="9144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064CD2-3ED0-6F50-1C92-580C3E4FBF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2" b="89272" l="4598" r="97126">
                        <a14:foregroundMark x1="4885" y1="50192" x2="4885" y2="50192"/>
                        <a14:foregroundMark x1="97126" y1="49042" x2="97126" y2="49042"/>
                      </a14:backgroundRemoval>
                    </a14:imgEffect>
                    <a14:imgEffect>
                      <a14:sharpenSoften amount="-1000"/>
                    </a14:imgEffect>
                    <a14:imgEffect>
                      <a14:colorTemperature colorTemp="5236"/>
                    </a14:imgEffect>
                    <a14:imgEffect>
                      <a14:brightnessContrast bright="-2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39964" flipV="1">
            <a:off x="2236950" y="3878342"/>
            <a:ext cx="1578231" cy="12115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96050E8-C0CF-8F8D-4E7B-0F33916D3483}"/>
              </a:ext>
            </a:extLst>
          </p:cNvPr>
          <p:cNvSpPr txBox="1"/>
          <p:nvPr/>
        </p:nvSpPr>
        <p:spPr>
          <a:xfrm rot="18751070">
            <a:off x="2325419" y="3508269"/>
            <a:ext cx="97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transmit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34AEF8-9FC8-946C-654B-571ED6E0C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2" b="89272" l="4598" r="97126">
                        <a14:foregroundMark x1="4885" y1="50192" x2="4885" y2="50192"/>
                        <a14:foregroundMark x1="97126" y1="49042" x2="97126" y2="49042"/>
                      </a14:backgroundRemoval>
                    </a14:imgEffect>
                    <a14:imgEffect>
                      <a14:sharpenSoften amount="-1000"/>
                    </a14:imgEffect>
                    <a14:imgEffect>
                      <a14:colorTemperature colorTemp="5236"/>
                    </a14:imgEffect>
                    <a14:imgEffect>
                      <a14:brightnessContrast bright="-2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0034" flipV="1">
            <a:off x="1278766" y="3461009"/>
            <a:ext cx="1578231" cy="12115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C14AE46-60EA-A394-85E9-98BEB4F4430C}"/>
              </a:ext>
            </a:extLst>
          </p:cNvPr>
          <p:cNvSpPr txBox="1"/>
          <p:nvPr/>
        </p:nvSpPr>
        <p:spPr>
          <a:xfrm rot="18751070">
            <a:off x="2648090" y="4391013"/>
            <a:ext cx="131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Back scatter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82CFD6B-88A6-F88A-E9E0-415CF48A28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2" b="89272" l="4598" r="97126">
                        <a14:foregroundMark x1="4885" y1="50192" x2="4885" y2="50192"/>
                        <a14:foregroundMark x1="97126" y1="49042" x2="97126" y2="49042"/>
                      </a14:backgroundRemoval>
                    </a14:imgEffect>
                    <a14:imgEffect>
                      <a14:sharpenSoften amount="-1000"/>
                    </a14:imgEffect>
                    <a14:imgEffect>
                      <a14:colorTemperature colorTemp="5236"/>
                    </a14:imgEffect>
                    <a14:imgEffect>
                      <a14:brightnessContrast bright="-2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77373" flipV="1">
            <a:off x="480615" y="3395415"/>
            <a:ext cx="1578231" cy="121157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C99F646-3ACE-0905-4DD5-32ED9A4C0AAF}"/>
              </a:ext>
            </a:extLst>
          </p:cNvPr>
          <p:cNvSpPr txBox="1"/>
          <p:nvPr/>
        </p:nvSpPr>
        <p:spPr>
          <a:xfrm>
            <a:off x="9632953" y="3382223"/>
            <a:ext cx="2684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u="sng" dirty="0"/>
              <a:t>Magnitude</a:t>
            </a:r>
            <a:r>
              <a:rPr lang="en-CA" sz="1600" b="1" dirty="0"/>
              <a:t>: </a:t>
            </a:r>
            <a:r>
              <a:rPr lang="en-CA" sz="1600" dirty="0"/>
              <a:t>strength of reflected echo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F30C31-D725-969D-54C5-C240F601EC4D}"/>
              </a:ext>
            </a:extLst>
          </p:cNvPr>
          <p:cNvSpPr txBox="1"/>
          <p:nvPr/>
        </p:nvSpPr>
        <p:spPr>
          <a:xfrm>
            <a:off x="9655639" y="4234420"/>
            <a:ext cx="2683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u="sng" dirty="0"/>
              <a:t>Phase</a:t>
            </a:r>
            <a:r>
              <a:rPr lang="en-CA" sz="1600" dirty="0"/>
              <a:t>: position of radar wave within its cycle when it returns to the sensor</a:t>
            </a:r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5EF659BD-00E8-8814-6D1C-54A91D5574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550952"/>
              </p:ext>
            </p:extLst>
          </p:nvPr>
        </p:nvGraphicFramePr>
        <p:xfrm>
          <a:off x="4682696" y="26951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70DFB-E48E-52B6-5863-BC6A1CC10303}"/>
              </a:ext>
            </a:extLst>
          </p:cNvPr>
          <p:cNvCxnSpPr>
            <a:cxnSpLocks/>
          </p:cNvCxnSpPr>
          <p:nvPr/>
        </p:nvCxnSpPr>
        <p:spPr>
          <a:xfrm>
            <a:off x="5384800" y="3103052"/>
            <a:ext cx="15229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930A135-886B-FA69-CD3F-9A6C4280DA7E}"/>
              </a:ext>
            </a:extLst>
          </p:cNvPr>
          <p:cNvCxnSpPr>
            <a:cxnSpLocks/>
          </p:cNvCxnSpPr>
          <p:nvPr/>
        </p:nvCxnSpPr>
        <p:spPr>
          <a:xfrm>
            <a:off x="6096000" y="3209400"/>
            <a:ext cx="0" cy="871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D6A7699-25F8-4F5C-97E1-4C133F80C01A}"/>
              </a:ext>
            </a:extLst>
          </p:cNvPr>
          <p:cNvSpPr txBox="1"/>
          <p:nvPr/>
        </p:nvSpPr>
        <p:spPr>
          <a:xfrm>
            <a:off x="5547997" y="2795275"/>
            <a:ext cx="1096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Wave length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CBC694-BF46-3F8C-D8ED-573CD34050A3}"/>
              </a:ext>
            </a:extLst>
          </p:cNvPr>
          <p:cNvSpPr txBox="1"/>
          <p:nvPr/>
        </p:nvSpPr>
        <p:spPr>
          <a:xfrm>
            <a:off x="5775717" y="3224044"/>
            <a:ext cx="400110" cy="8569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A" sz="1400" dirty="0"/>
              <a:t>Amplitude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D9E932-6902-F15F-31AA-BA21E504D6EF}"/>
              </a:ext>
            </a:extLst>
          </p:cNvPr>
          <p:cNvCxnSpPr/>
          <p:nvPr/>
        </p:nvCxnSpPr>
        <p:spPr>
          <a:xfrm>
            <a:off x="5895945" y="5031443"/>
            <a:ext cx="4001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1524A7E-C3CB-E8B6-AB60-B80A458F9B1A}"/>
              </a:ext>
            </a:extLst>
          </p:cNvPr>
          <p:cNvSpPr txBox="1"/>
          <p:nvPr/>
        </p:nvSpPr>
        <p:spPr>
          <a:xfrm>
            <a:off x="5775717" y="4938969"/>
            <a:ext cx="67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Phase</a:t>
            </a:r>
            <a:r>
              <a:rPr lang="en-CA" dirty="0"/>
              <a:t>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3F63C84-B9C1-C099-E2E4-E682E0AE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sz="3200" b="1" dirty="0"/>
              <a:t>Naturally complex-valued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F16C4-51C3-2F8F-B061-2D731F10B09E}"/>
              </a:ext>
            </a:extLst>
          </p:cNvPr>
          <p:cNvSpPr txBox="1"/>
          <p:nvPr/>
        </p:nvSpPr>
        <p:spPr>
          <a:xfrm>
            <a:off x="496888" y="1596455"/>
            <a:ext cx="3962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400" b="1" u="sng" dirty="0"/>
              <a:t>Synthetic Aperture Radar</a:t>
            </a:r>
            <a:r>
              <a:rPr lang="en-CA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4398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D96148-B68D-364A-C66A-CFF1168F1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29779" r="36584" b="36407"/>
          <a:stretch/>
        </p:blipFill>
        <p:spPr>
          <a:xfrm>
            <a:off x="496888" y="2888731"/>
            <a:ext cx="5050472" cy="2971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473FEC-4BE9-410A-AD72-EECA03817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3" t="35425" r="24917" b="8447"/>
          <a:stretch/>
        </p:blipFill>
        <p:spPr>
          <a:xfrm>
            <a:off x="6096000" y="2079119"/>
            <a:ext cx="4897120" cy="3780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8138F0-7FFB-75A4-A66C-C229A42D3035}"/>
              </a:ext>
            </a:extLst>
          </p:cNvPr>
          <p:cNvSpPr txBox="1"/>
          <p:nvPr/>
        </p:nvSpPr>
        <p:spPr>
          <a:xfrm>
            <a:off x="5008715" y="6008745"/>
            <a:ext cx="182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solidFill>
                  <a:schemeClr val="accent3"/>
                </a:solidFill>
              </a:rPr>
              <a:t>Credit: </a:t>
            </a:r>
            <a:r>
              <a:rPr lang="en-CA" sz="1400" b="0" i="1" dirty="0" err="1">
                <a:solidFill>
                  <a:schemeClr val="accent3"/>
                </a:solidFill>
                <a:effectLst/>
                <a:latin typeface="SFRM1200"/>
              </a:rPr>
              <a:t>Yihui</a:t>
            </a:r>
            <a:r>
              <a:rPr lang="en-CA" sz="1400" b="0" i="1" dirty="0">
                <a:solidFill>
                  <a:schemeClr val="accent3"/>
                </a:solidFill>
                <a:effectLst/>
                <a:latin typeface="SFRM1200"/>
              </a:rPr>
              <a:t> Ren, 2023</a:t>
            </a:r>
            <a:endParaRPr lang="en-CA" sz="1400" i="1" dirty="0">
              <a:solidFill>
                <a:schemeClr val="accent3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509F785-E96F-223B-45EA-164BE0B9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465138"/>
            <a:ext cx="11198225" cy="877887"/>
          </a:xfrm>
        </p:spPr>
        <p:txBody>
          <a:bodyPr/>
          <a:lstStyle/>
          <a:p>
            <a:r>
              <a:rPr lang="en-CA" sz="3200" b="1" dirty="0"/>
              <a:t>Naturally complex-valued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13F49-7E75-2820-0D09-B1A13B280751}"/>
              </a:ext>
            </a:extLst>
          </p:cNvPr>
          <p:cNvSpPr txBox="1"/>
          <p:nvPr/>
        </p:nvSpPr>
        <p:spPr>
          <a:xfrm>
            <a:off x="496888" y="1596455"/>
            <a:ext cx="3962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400" b="1" u="sng" dirty="0"/>
              <a:t>Synthetic Aperture Radar</a:t>
            </a:r>
            <a:r>
              <a:rPr lang="en-CA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93315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8534</TotalTime>
  <Words>1802</Words>
  <Application>Microsoft Office PowerPoint</Application>
  <PresentationFormat>Widescreen</PresentationFormat>
  <Paragraphs>447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0" baseType="lpstr">
      <vt:lpstr>TT Norms Black</vt:lpstr>
      <vt:lpstr>Wingdings</vt:lpstr>
      <vt:lpstr>IRANYekan ExtraBlack</vt:lpstr>
      <vt:lpstr>IRANYekan ExtraBold</vt:lpstr>
      <vt:lpstr>Calibri Light</vt:lpstr>
      <vt:lpstr>NimbusSanL-Regu</vt:lpstr>
      <vt:lpstr>Times New Roman</vt:lpstr>
      <vt:lpstr>IRANYekan Light</vt:lpstr>
      <vt:lpstr>TT Norms Bold</vt:lpstr>
      <vt:lpstr>Cambria Math</vt:lpstr>
      <vt:lpstr>IRANYekan Bo</vt:lpstr>
      <vt:lpstr>SFRM1200</vt:lpstr>
      <vt:lpstr>Calibri</vt:lpstr>
      <vt:lpstr>Arial</vt:lpstr>
      <vt:lpstr>TT Norms Regular</vt:lpstr>
      <vt:lpstr>IRANYekan</vt:lpstr>
      <vt:lpstr>Custom Design</vt:lpstr>
      <vt:lpstr>شبکه های عصبی مقدار مختلط</vt:lpstr>
      <vt:lpstr>Complex Numbers and their usages</vt:lpstr>
      <vt:lpstr>Why complex-valued?</vt:lpstr>
      <vt:lpstr>Naturally complex-valued data</vt:lpstr>
      <vt:lpstr>Naturally complex-valued data</vt:lpstr>
      <vt:lpstr>Naturally complex-valued data</vt:lpstr>
      <vt:lpstr>Naturally complex-valued data</vt:lpstr>
      <vt:lpstr>Naturally complex-valued data</vt:lpstr>
      <vt:lpstr>Naturally complex-valued data</vt:lpstr>
      <vt:lpstr>Why Complex-valued?</vt:lpstr>
      <vt:lpstr>Why Complex-valued?</vt:lpstr>
      <vt:lpstr>Why not 2-channel Real-valued?</vt:lpstr>
      <vt:lpstr>Why not use 2-channel Real-valued?</vt:lpstr>
      <vt:lpstr>Extending Real-valued</vt:lpstr>
      <vt:lpstr>Extending Real-valued</vt:lpstr>
      <vt:lpstr>Extending Real-valued</vt:lpstr>
      <vt:lpstr>Extending Real-valued</vt:lpstr>
      <vt:lpstr>Complex calculus</vt:lpstr>
      <vt:lpstr>Complex calculus</vt:lpstr>
      <vt:lpstr>Complex calculus</vt:lpstr>
      <vt:lpstr>Complex calculus</vt:lpstr>
      <vt:lpstr>Complex calculus</vt:lpstr>
      <vt:lpstr>Complex calculus</vt:lpstr>
      <vt:lpstr>Complex calculus</vt:lpstr>
      <vt:lpstr>Complex calculus</vt:lpstr>
      <vt:lpstr>CVNN design</vt:lpstr>
      <vt:lpstr>CVNN design</vt:lpstr>
      <vt:lpstr>CVNN design</vt:lpstr>
      <vt:lpstr>CVNN design</vt:lpstr>
      <vt:lpstr>CVNN design</vt:lpstr>
      <vt:lpstr>CVNN design</vt:lpstr>
      <vt:lpstr>CVNN design</vt:lpstr>
      <vt:lpstr>CVNN design</vt:lpstr>
      <vt:lpstr>CVNN design</vt:lpstr>
      <vt:lpstr>Single layer perceptron</vt:lpstr>
      <vt:lpstr>Single layer perceptron</vt:lpstr>
      <vt:lpstr>Single layer perceptron</vt:lpstr>
      <vt:lpstr>Single layer perceptron</vt:lpstr>
      <vt:lpstr>Single hidden layer network</vt:lpstr>
      <vt:lpstr>Complex-valued Neural Network</vt:lpstr>
      <vt:lpstr>Complex-valued Neural Network</vt:lpstr>
      <vt:lpstr>PowerPoint Presentation</vt:lpstr>
      <vt:lpstr>عنوان اسلاید شما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High-Resolution Video Synthesis with Latent Diffusion Models</dc:title>
  <dc:creator>Abbas Mrb</dc:creator>
  <cp:lastModifiedBy>rmin pishehvar</cp:lastModifiedBy>
  <cp:revision>142</cp:revision>
  <dcterms:created xsi:type="dcterms:W3CDTF">2023-04-29T22:30:40Z</dcterms:created>
  <dcterms:modified xsi:type="dcterms:W3CDTF">2024-07-07T06:34:24Z</dcterms:modified>
</cp:coreProperties>
</file>